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27"/>
  </p:notesMasterIdLst>
  <p:handoutMasterIdLst>
    <p:handoutMasterId r:id="rId28"/>
  </p:handoutMasterIdLst>
  <p:sldIdLst>
    <p:sldId id="1002" r:id="rId2"/>
    <p:sldId id="1000" r:id="rId3"/>
    <p:sldId id="970" r:id="rId4"/>
    <p:sldId id="1008" r:id="rId5"/>
    <p:sldId id="1001" r:id="rId6"/>
    <p:sldId id="1009" r:id="rId7"/>
    <p:sldId id="988" r:id="rId8"/>
    <p:sldId id="989" r:id="rId9"/>
    <p:sldId id="1004" r:id="rId10"/>
    <p:sldId id="718" r:id="rId11"/>
    <p:sldId id="994" r:id="rId12"/>
    <p:sldId id="983" r:id="rId13"/>
    <p:sldId id="1003" r:id="rId14"/>
    <p:sldId id="996" r:id="rId15"/>
    <p:sldId id="982" r:id="rId16"/>
    <p:sldId id="991" r:id="rId17"/>
    <p:sldId id="997" r:id="rId18"/>
    <p:sldId id="1005" r:id="rId19"/>
    <p:sldId id="979" r:id="rId20"/>
    <p:sldId id="998" r:id="rId21"/>
    <p:sldId id="1006" r:id="rId22"/>
    <p:sldId id="978" r:id="rId23"/>
    <p:sldId id="1007" r:id="rId24"/>
    <p:sldId id="999" r:id="rId25"/>
    <p:sldId id="751" r:id="rId26"/>
  </p:sldIdLst>
  <p:sldSz cx="9144000" cy="5143500" type="screen16x9"/>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55C282BB-E3CA-1847-9287-F621548CC350}">
          <p14:sldIdLst>
            <p14:sldId id="1002"/>
            <p14:sldId id="1000"/>
            <p14:sldId id="970"/>
            <p14:sldId id="1008"/>
            <p14:sldId id="1001"/>
            <p14:sldId id="1009"/>
            <p14:sldId id="988"/>
            <p14:sldId id="989"/>
            <p14:sldId id="1004"/>
            <p14:sldId id="718"/>
            <p14:sldId id="994"/>
            <p14:sldId id="983"/>
            <p14:sldId id="1003"/>
            <p14:sldId id="996"/>
            <p14:sldId id="982"/>
            <p14:sldId id="991"/>
            <p14:sldId id="997"/>
            <p14:sldId id="1005"/>
            <p14:sldId id="979"/>
            <p14:sldId id="998"/>
            <p14:sldId id="1006"/>
            <p14:sldId id="978"/>
            <p14:sldId id="1007"/>
            <p14:sldId id="999"/>
            <p14:sldId id="75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ADA2"/>
    <a:srgbClr val="000000"/>
    <a:srgbClr val="F16F3B"/>
    <a:srgbClr val="AEBF2F"/>
    <a:srgbClr val="00685D"/>
    <a:srgbClr val="1C7B70"/>
    <a:srgbClr val="2E7CA2"/>
    <a:srgbClr val="51A7BB"/>
    <a:srgbClr val="ADC339"/>
    <a:srgbClr val="E96C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08" autoAdjust="0"/>
    <p:restoredTop sz="85695" autoAdjust="0"/>
  </p:normalViewPr>
  <p:slideViewPr>
    <p:cSldViewPr snapToGrid="0" showGuides="1">
      <p:cViewPr>
        <p:scale>
          <a:sx n="140" d="100"/>
          <a:sy n="140" d="100"/>
        </p:scale>
        <p:origin x="-80" y="-80"/>
      </p:cViewPr>
      <p:guideLst>
        <p:guide orient="horz" pos="1044"/>
        <p:guide pos="417"/>
      </p:guideLst>
    </p:cSldViewPr>
  </p:slideViewPr>
  <p:notesTextViewPr>
    <p:cViewPr>
      <p:scale>
        <a:sx n="100" d="100"/>
        <a:sy n="100" d="100"/>
      </p:scale>
      <p:origin x="0" y="0"/>
    </p:cViewPr>
  </p:notesTextViewPr>
  <p:sorterViewPr>
    <p:cViewPr>
      <p:scale>
        <a:sx n="145" d="100"/>
        <a:sy n="145" d="100"/>
      </p:scale>
      <p:origin x="0" y="9472"/>
    </p:cViewPr>
  </p:sorterViewPr>
  <p:notesViewPr>
    <p:cSldViewPr showGuides="1">
      <p:cViewPr varScale="1">
        <p:scale>
          <a:sx n="76" d="100"/>
          <a:sy n="76" d="100"/>
        </p:scale>
        <p:origin x="-2094" y="-102"/>
      </p:cViewPr>
      <p:guideLst>
        <p:guide orient="horz" pos="110"/>
        <p:guide pos="4180"/>
        <p:guide pos="188"/>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6" name="TextBox 5"/>
          <p:cNvSpPr txBox="1"/>
          <p:nvPr/>
        </p:nvSpPr>
        <p:spPr>
          <a:xfrm>
            <a:off x="298450" y="174625"/>
            <a:ext cx="6337300" cy="369332"/>
          </a:xfrm>
          <a:prstGeom prst="rect">
            <a:avLst/>
          </a:prstGeom>
          <a:noFill/>
        </p:spPr>
        <p:txBody>
          <a:bodyPr wrap="square" lIns="0" tIns="0" rIns="18288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30646210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28775" y="692150"/>
            <a:ext cx="3733800" cy="21002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98450" y="2997200"/>
            <a:ext cx="6337300" cy="58420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7" name="TextBox 6"/>
          <p:cNvSpPr txBox="1"/>
          <p:nvPr/>
        </p:nvSpPr>
        <p:spPr>
          <a:xfrm>
            <a:off x="298450" y="174625"/>
            <a:ext cx="6337300" cy="369332"/>
          </a:xfrm>
          <a:prstGeom prst="rect">
            <a:avLst/>
          </a:prstGeom>
          <a:noFill/>
        </p:spPr>
        <p:txBody>
          <a:bodyPr wrap="square" lIns="0" tIns="0" rIns="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495027960"/>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1200"/>
      </a:spcBef>
      <a:buFont typeface="Arial" pitchFamily="34" charset="0"/>
      <a:buNone/>
      <a:defRPr sz="1100" kern="1200">
        <a:solidFill>
          <a:schemeClr val="tx1"/>
        </a:solidFill>
        <a:latin typeface="Verdana" pitchFamily="34" charset="0"/>
        <a:ea typeface="+mn-ea"/>
        <a:cs typeface="Arial" pitchFamily="34" charset="0"/>
      </a:defRPr>
    </a:lvl1pPr>
    <a:lvl2pPr marL="400050" indent="-174625" algn="l" defTabSz="914400" rtl="0" eaLnBrk="1" latinLnBrk="0" hangingPunct="1">
      <a:spcBef>
        <a:spcPts val="600"/>
      </a:spcBef>
      <a:buFont typeface="Wingdings" pitchFamily="2" charset="2"/>
      <a:buChar char=""/>
      <a:defRPr sz="1100" kern="1200">
        <a:solidFill>
          <a:schemeClr val="tx1"/>
        </a:solidFill>
        <a:latin typeface="Verdana" pitchFamily="34" charset="0"/>
        <a:ea typeface="+mn-ea"/>
        <a:cs typeface="Arial" pitchFamily="34" charset="0"/>
      </a:defRPr>
    </a:lvl2pPr>
    <a:lvl3pPr marL="576263" indent="-176213"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3pPr>
    <a:lvl4pPr marL="801688" indent="-1746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4pPr>
    <a:lvl5pPr marL="1027113" indent="-2254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11"/>
              </a:spcBef>
              <a:buClr>
                <a:schemeClr val="dk1"/>
              </a:buClr>
              <a:buSzPct val="25000"/>
            </a:pPr>
            <a:r>
              <a:rPr lang="en-US" sz="1200" dirty="0" smtClean="0">
                <a:solidFill>
                  <a:schemeClr val="dk1"/>
                </a:solidFill>
                <a:latin typeface="Verdana"/>
                <a:ea typeface="Verdana"/>
                <a:cs typeface="Verdana"/>
                <a:sym typeface="Verdana"/>
              </a:rPr>
              <a:t>Cloud Native is a term that recognizes that getting software to work in the cloud requires a broad set of components that work together. It also requires an architecture that departs from traditional enterprise application design,</a:t>
            </a:r>
            <a:r>
              <a:rPr lang="en-US" sz="1200" baseline="0" dirty="0" smtClean="0">
                <a:solidFill>
                  <a:schemeClr val="dk1"/>
                </a:solidFill>
                <a:latin typeface="Verdana"/>
                <a:ea typeface="Verdana"/>
                <a:cs typeface="Verdana"/>
                <a:sym typeface="Verdana"/>
              </a:rPr>
              <a:t> such as ‘</a:t>
            </a:r>
            <a:r>
              <a:rPr lang="en-US" sz="1200" baseline="0" dirty="0" err="1" smtClean="0">
                <a:solidFill>
                  <a:schemeClr val="dk1"/>
                </a:solidFill>
                <a:latin typeface="Verdana"/>
                <a:ea typeface="Verdana"/>
                <a:cs typeface="Verdana"/>
                <a:sym typeface="Verdana"/>
              </a:rPr>
              <a:t>Microservies</a:t>
            </a:r>
            <a:r>
              <a:rPr lang="en-US" sz="1200" baseline="0" dirty="0" smtClean="0">
                <a:solidFill>
                  <a:schemeClr val="dk1"/>
                </a:solidFill>
                <a:latin typeface="Verdana"/>
                <a:ea typeface="Verdana"/>
                <a:cs typeface="Verdana"/>
                <a:sym typeface="Verdana"/>
              </a:rPr>
              <a:t>’.</a:t>
            </a:r>
            <a:endParaRPr lang="en-US" sz="1200" dirty="0" smtClean="0">
              <a:solidFill>
                <a:schemeClr val="dk1"/>
              </a:solidFill>
              <a:latin typeface="Verdana"/>
              <a:ea typeface="Verdana"/>
              <a:cs typeface="Verdana"/>
              <a:sym typeface="Verdana"/>
            </a:endParaRPr>
          </a:p>
          <a:p>
            <a:pPr>
              <a:spcBef>
                <a:spcPts val="1211"/>
              </a:spcBef>
              <a:buClr>
                <a:schemeClr val="dk1"/>
              </a:buClr>
              <a:buSzPct val="25000"/>
            </a:pPr>
            <a:endParaRPr lang="en-US" sz="1200" dirty="0" smtClean="0">
              <a:solidFill>
                <a:schemeClr val="dk1"/>
              </a:solidFill>
              <a:latin typeface="Verdana"/>
              <a:ea typeface="Verdana"/>
              <a:cs typeface="Verdana"/>
              <a:sym typeface="Verdana"/>
            </a:endParaRPr>
          </a:p>
          <a:p>
            <a:pPr marL="0" marR="0" indent="0" algn="l" defTabSz="914400" rtl="0" eaLnBrk="1" fontAlgn="auto" latinLnBrk="0" hangingPunct="1">
              <a:lnSpc>
                <a:spcPct val="100000"/>
              </a:lnSpc>
              <a:spcBef>
                <a:spcPts val="1211"/>
              </a:spcBef>
              <a:spcAft>
                <a:spcPts val="0"/>
              </a:spcAft>
              <a:buClr>
                <a:schemeClr val="dk1"/>
              </a:buClr>
              <a:buSzPct val="25000"/>
              <a:buFont typeface="Arial" pitchFamily="34" charset="0"/>
              <a:buNone/>
              <a:tabLst/>
              <a:defRPr/>
            </a:pPr>
            <a:r>
              <a:rPr lang="en-US" sz="1200" dirty="0" smtClean="0">
                <a:solidFill>
                  <a:schemeClr val="dk1"/>
                </a:solidFill>
                <a:latin typeface="Verdana"/>
                <a:ea typeface="Verdana"/>
                <a:cs typeface="Verdana"/>
                <a:sym typeface="Verdana"/>
              </a:rPr>
              <a:t>I want to talk to you about cloud native applications, and bringing </a:t>
            </a:r>
            <a:r>
              <a:rPr lang="en-US" sz="1200" dirty="0" err="1" smtClean="0">
                <a:solidFill>
                  <a:schemeClr val="dk1"/>
                </a:solidFill>
                <a:latin typeface="Verdana"/>
                <a:ea typeface="Verdana"/>
                <a:cs typeface="Verdana"/>
                <a:sym typeface="Verdana"/>
              </a:rPr>
              <a:t>microservice</a:t>
            </a:r>
            <a:r>
              <a:rPr lang="en-US" sz="1200" dirty="0" smtClean="0">
                <a:solidFill>
                  <a:schemeClr val="dk1"/>
                </a:solidFill>
                <a:latin typeface="Verdana"/>
                <a:ea typeface="Verdana"/>
                <a:cs typeface="Verdana"/>
                <a:sym typeface="Verdana"/>
              </a:rPr>
              <a:t> architectures into production in the enterprise.</a:t>
            </a:r>
          </a:p>
          <a:p>
            <a:pPr>
              <a:spcBef>
                <a:spcPts val="1211"/>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927775" y="8757590"/>
            <a:ext cx="3004820" cy="461010"/>
          </a:xfrm>
          <a:prstGeom prst="rect">
            <a:avLst/>
          </a:prstGeom>
        </p:spPr>
        <p:txBody>
          <a:bodyPr lIns="92309" tIns="46154" rIns="92309" bIns="46154"/>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from T-Mobile –</a:t>
            </a:r>
            <a:r>
              <a:rPr lang="en-US" baseline="0" dirty="0" smtClean="0"/>
              <a:t> it is from a POC under Steve Hull’s group evaluating </a:t>
            </a:r>
            <a:r>
              <a:rPr lang="en-US" baseline="0" dirty="0" err="1" smtClean="0"/>
              <a:t>microservice</a:t>
            </a:r>
            <a:r>
              <a:rPr lang="en-US" baseline="0" dirty="0" smtClean="0"/>
              <a:t> architectures on public cloud infrastructure.</a:t>
            </a:r>
          </a:p>
          <a:p>
            <a:endParaRPr lang="en-US" dirty="0"/>
          </a:p>
        </p:txBody>
      </p:sp>
    </p:spTree>
    <p:extLst>
      <p:ext uri="{BB962C8B-B14F-4D97-AF65-F5344CB8AC3E}">
        <p14:creationId xmlns:p14="http://schemas.microsoft.com/office/powerpoint/2010/main" val="2836805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1" name="Shape 201"/>
          <p:cNvSpPr txBox="1">
            <a:spLocks noGrp="1"/>
          </p:cNvSpPr>
          <p:nvPr>
            <p:ph type="body" idx="1"/>
          </p:nvPr>
        </p:nvSpPr>
        <p:spPr>
          <a:xfrm>
            <a:off x="298449" y="2997201"/>
            <a:ext cx="6337299" cy="5842000"/>
          </a:xfrm>
          <a:prstGeom prst="rect">
            <a:avLst/>
          </a:prstGeom>
          <a:noFill/>
          <a:ln>
            <a:noFill/>
          </a:ln>
        </p:spPr>
        <p:txBody>
          <a:bodyPr lIns="0" tIns="0" rIns="0" bIns="0" anchor="t" anchorCtr="0">
            <a:noAutofit/>
          </a:bodyPr>
          <a:lstStyle/>
          <a:p>
            <a:endParaRPr>
              <a:solidFill>
                <a:schemeClr val="dk1"/>
              </a:solidFill>
              <a:latin typeface="Verdana"/>
              <a:ea typeface="Verdana"/>
              <a:cs typeface="Verdana"/>
              <a:sym typeface="Verdana"/>
            </a:endParaRPr>
          </a:p>
        </p:txBody>
      </p:sp>
      <p:sp>
        <p:nvSpPr>
          <p:cNvPr id="202" name="Shape 202"/>
          <p:cNvSpPr txBox="1">
            <a:spLocks noGrp="1"/>
          </p:cNvSpPr>
          <p:nvPr>
            <p:ph type="sldNum" idx="12"/>
          </p:nvPr>
        </p:nvSpPr>
        <p:spPr>
          <a:xfrm>
            <a:off x="3927775" y="8757590"/>
            <a:ext cx="3004819" cy="461009"/>
          </a:xfrm>
          <a:prstGeom prst="rect">
            <a:avLst/>
          </a:prstGeom>
          <a:noFill/>
          <a:ln>
            <a:noFill/>
          </a:ln>
        </p:spPr>
        <p:txBody>
          <a:bodyPr lIns="92268" tIns="46134" rIns="92268" bIns="46134" anchor="t" anchorCtr="0">
            <a:noAutofit/>
          </a:bodyPr>
          <a:lstStyle/>
          <a:p>
            <a:endParaRPr>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dirty="0">
                <a:solidFill>
                  <a:schemeClr val="dk1"/>
                </a:solidFill>
                <a:latin typeface="Verdana"/>
                <a:ea typeface="Verdana"/>
                <a:cs typeface="Verdana"/>
                <a:sym typeface="Verdana"/>
              </a:rPr>
              <a:t>This opinionated design has taken off as an open industry standard. The Cloud Foundry Foundation has more than 50 member organizations, from ecosystem providers like Docker and New Relic to customers making big platform investment like GE, JP Morgan Chase and Verizon.</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 Updated Nov 2015, latest foundation slide version is always under https://</a:t>
            </a:r>
            <a:r>
              <a:rPr lang="en-US" dirty="0" err="1">
                <a:solidFill>
                  <a:schemeClr val="dk1"/>
                </a:solidFill>
                <a:latin typeface="Verdana"/>
                <a:ea typeface="Verdana"/>
                <a:cs typeface="Verdana"/>
                <a:sym typeface="Verdana"/>
              </a:rPr>
              <a:t>sites.google.com</a:t>
            </a:r>
            <a:r>
              <a:rPr lang="en-US" dirty="0">
                <a:solidFill>
                  <a:schemeClr val="dk1"/>
                </a:solidFill>
                <a:latin typeface="Verdana"/>
                <a:ea typeface="Verdana"/>
                <a:cs typeface="Verdana"/>
                <a:sym typeface="Verdana"/>
              </a:rPr>
              <a:t>/a/pivotal.io/inside-pivotal-</a:t>
            </a:r>
            <a:r>
              <a:rPr lang="en-US" dirty="0" err="1">
                <a:solidFill>
                  <a:schemeClr val="dk1"/>
                </a:solidFill>
                <a:latin typeface="Verdana"/>
                <a:ea typeface="Verdana"/>
                <a:cs typeface="Verdana"/>
                <a:sym typeface="Verdana"/>
              </a:rPr>
              <a:t>cf</a:t>
            </a:r>
            <a:r>
              <a:rPr lang="en-US" dirty="0">
                <a:solidFill>
                  <a:schemeClr val="dk1"/>
                </a:solidFill>
                <a:latin typeface="Verdana"/>
                <a:ea typeface="Verdana"/>
                <a:cs typeface="Verdana"/>
                <a:sym typeface="Verdana"/>
              </a:rPr>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927775" y="8757590"/>
            <a:ext cx="3004820" cy="4610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301" tIns="46150" rIns="92301" bIns="46150"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9940" indent="-288439" eaLnBrk="0" hangingPunct="0">
              <a:defRPr sz="2400">
                <a:solidFill>
                  <a:schemeClr val="tx1"/>
                </a:solidFill>
                <a:latin typeface="Lato" charset="0"/>
                <a:ea typeface="ＭＳ Ｐゴシック" charset="0"/>
              </a:defRPr>
            </a:lvl2pPr>
            <a:lvl3pPr marL="1153755" indent="-230752" eaLnBrk="0" hangingPunct="0">
              <a:defRPr sz="2400">
                <a:solidFill>
                  <a:schemeClr val="tx1"/>
                </a:solidFill>
                <a:latin typeface="Lato" charset="0"/>
                <a:ea typeface="ＭＳ Ｐゴシック" charset="0"/>
              </a:defRPr>
            </a:lvl3pPr>
            <a:lvl4pPr marL="1615257" indent="-230752" eaLnBrk="0" hangingPunct="0">
              <a:defRPr sz="2400">
                <a:solidFill>
                  <a:schemeClr val="tx1"/>
                </a:solidFill>
                <a:latin typeface="Lato" charset="0"/>
                <a:ea typeface="ＭＳ Ｐゴシック" charset="0"/>
              </a:defRPr>
            </a:lvl4pPr>
            <a:lvl5pPr marL="2076758" indent="-230752" eaLnBrk="0" hangingPunct="0">
              <a:defRPr sz="2400">
                <a:solidFill>
                  <a:schemeClr val="tx1"/>
                </a:solidFill>
                <a:latin typeface="Lato" charset="0"/>
                <a:ea typeface="ＭＳ Ｐゴシック" charset="0"/>
              </a:defRPr>
            </a:lvl5pPr>
            <a:lvl6pPr marL="2538260" indent="-230752" eaLnBrk="0" fontAlgn="base" hangingPunct="0">
              <a:spcBef>
                <a:spcPct val="0"/>
              </a:spcBef>
              <a:spcAft>
                <a:spcPct val="0"/>
              </a:spcAft>
              <a:defRPr sz="2400">
                <a:solidFill>
                  <a:schemeClr val="tx1"/>
                </a:solidFill>
                <a:latin typeface="Lato" charset="0"/>
                <a:ea typeface="ＭＳ Ｐゴシック" charset="0"/>
              </a:defRPr>
            </a:lvl6pPr>
            <a:lvl7pPr marL="2999762" indent="-230752" eaLnBrk="0" fontAlgn="base" hangingPunct="0">
              <a:spcBef>
                <a:spcPct val="0"/>
              </a:spcBef>
              <a:spcAft>
                <a:spcPct val="0"/>
              </a:spcAft>
              <a:defRPr sz="2400">
                <a:solidFill>
                  <a:schemeClr val="tx1"/>
                </a:solidFill>
                <a:latin typeface="Lato" charset="0"/>
                <a:ea typeface="ＭＳ Ｐゴシック" charset="0"/>
              </a:defRPr>
            </a:lvl7pPr>
            <a:lvl8pPr marL="3461264" indent="-230752" eaLnBrk="0" fontAlgn="base" hangingPunct="0">
              <a:spcBef>
                <a:spcPct val="0"/>
              </a:spcBef>
              <a:spcAft>
                <a:spcPct val="0"/>
              </a:spcAft>
              <a:defRPr sz="2400">
                <a:solidFill>
                  <a:schemeClr val="tx1"/>
                </a:solidFill>
                <a:latin typeface="Lato" charset="0"/>
                <a:ea typeface="ＭＳ Ｐゴシック" charset="0"/>
              </a:defRPr>
            </a:lvl8pPr>
            <a:lvl9pPr marL="3922765" indent="-230752"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15</a:t>
            </a:fld>
            <a:endParaRPr lang="en-US" sz="1200">
              <a:solidFill>
                <a:prstClr val="black"/>
              </a:solidFill>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8" name="Shape 578"/>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dirty="0">
                <a:solidFill>
                  <a:schemeClr val="dk1"/>
                </a:solidFill>
                <a:latin typeface="Verdana"/>
                <a:ea typeface="Verdana"/>
                <a:cs typeface="Verdana"/>
                <a:sym typeface="Verdana"/>
              </a:rPr>
              <a:t>So if you’re interested in incubating microservices, how do you get there? These designs there were until recently, exclusively the domain of the </a:t>
            </a:r>
            <a:r>
              <a:rPr lang="en-US" dirty="0" err="1">
                <a:solidFill>
                  <a:schemeClr val="dk1"/>
                </a:solidFill>
                <a:latin typeface="Verdana"/>
                <a:ea typeface="Verdana"/>
                <a:cs typeface="Verdana"/>
                <a:sym typeface="Verdana"/>
              </a:rPr>
              <a:t>Googles</a:t>
            </a:r>
            <a:r>
              <a:rPr lang="en-US" dirty="0">
                <a:solidFill>
                  <a:schemeClr val="dk1"/>
                </a:solidFill>
                <a:latin typeface="Verdana"/>
                <a:ea typeface="Verdana"/>
                <a:cs typeface="Verdana"/>
                <a:sym typeface="Verdana"/>
              </a:rPr>
              <a:t>, </a:t>
            </a:r>
            <a:r>
              <a:rPr lang="en-US" dirty="0" err="1">
                <a:solidFill>
                  <a:schemeClr val="dk1"/>
                </a:solidFill>
                <a:latin typeface="Verdana"/>
                <a:ea typeface="Verdana"/>
                <a:cs typeface="Verdana"/>
                <a:sym typeface="Verdana"/>
              </a:rPr>
              <a:t>eBbays</a:t>
            </a:r>
            <a:r>
              <a:rPr lang="en-US" dirty="0">
                <a:solidFill>
                  <a:schemeClr val="dk1"/>
                </a:solidFill>
                <a:latin typeface="Verdana"/>
                <a:ea typeface="Verdana"/>
                <a:cs typeface="Verdana"/>
                <a:sym typeface="Verdana"/>
              </a:rPr>
              <a:t>, and Twitters, have now gone mainstream. How can you build a microservices application today at your organization? Well, you’ll want to build it using your existing developers' skills.</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 If you’re a Java shop, there are some great OSS tools available. Spring is #1 Enterprise Java App </a:t>
            </a:r>
            <a:r>
              <a:rPr lang="en-US" dirty="0" err="1">
                <a:solidFill>
                  <a:schemeClr val="dk1"/>
                </a:solidFill>
                <a:latin typeface="Verdana"/>
                <a:ea typeface="Verdana"/>
                <a:cs typeface="Verdana"/>
                <a:sym typeface="Verdana"/>
              </a:rPr>
              <a:t>Dev</a:t>
            </a:r>
            <a:r>
              <a:rPr lang="en-US" dirty="0">
                <a:solidFill>
                  <a:schemeClr val="dk1"/>
                </a:solidFill>
                <a:latin typeface="Verdana"/>
                <a:ea typeface="Verdana"/>
                <a:cs typeface="Verdana"/>
                <a:sym typeface="Verdana"/>
              </a:rPr>
              <a:t> Framework. Everything is open source.</a:t>
            </a:r>
          </a:p>
          <a:p>
            <a:pPr>
              <a:buClr>
                <a:schemeClr val="dk1"/>
              </a:buClr>
              <a:buSzPct val="25000"/>
            </a:pPr>
            <a:endParaRPr lang="en-US" dirty="0">
              <a:solidFill>
                <a:schemeClr val="dk1"/>
              </a:solidFill>
              <a:latin typeface="Verdana"/>
              <a:ea typeface="Verdana"/>
              <a:cs typeface="Verdana"/>
              <a:sym typeface="Verdana"/>
            </a:endParaRPr>
          </a:p>
          <a:p>
            <a:pPr defTabSz="461543">
              <a:buClr>
                <a:schemeClr val="dk1"/>
              </a:buClr>
              <a:defRPr/>
            </a:pPr>
            <a:r>
              <a:rPr lang="en-US" dirty="0">
                <a:solidFill>
                  <a:schemeClr val="dk1"/>
                </a:solidFill>
                <a:latin typeface="Verdana"/>
                <a:ea typeface="Verdana"/>
                <a:cs typeface="Verdana"/>
                <a:sym typeface="Verdana"/>
              </a:rPr>
              <a:t>The Spring Cloud adds distributed system components for configuration management, service discovery, circuit breakers and more.</a:t>
            </a:r>
          </a:p>
          <a:p>
            <a:pPr>
              <a:buClr>
                <a:schemeClr val="dk1"/>
              </a:buClr>
              <a:buSzPct val="25000"/>
            </a:pPr>
            <a:r>
              <a:rPr lang="en-US" dirty="0">
                <a:solidFill>
                  <a:schemeClr val="dk1"/>
                </a:solidFill>
                <a:latin typeface="Verdana"/>
                <a:ea typeface="Verdana"/>
                <a:cs typeface="Verdana"/>
                <a:sym typeface="Verdana"/>
              </a:rPr>
              <a:t>It’s platform aware and provides an integrated spectrum of opinions. Convention over configuration .</a:t>
            </a:r>
          </a:p>
          <a:p>
            <a:pPr>
              <a:buClr>
                <a:schemeClr val="dk1"/>
              </a:buClr>
              <a:buSzPct val="25000"/>
            </a:pPr>
            <a:r>
              <a:rPr lang="en-US" dirty="0">
                <a:solidFill>
                  <a:schemeClr val="dk1"/>
                </a:solidFill>
                <a:latin typeface="Verdana"/>
                <a:ea typeface="Verdana"/>
                <a:cs typeface="Verdana"/>
                <a:sym typeface="Verdana"/>
              </a:rPr>
              <a:t>We’ve packaged these components up so your developers can run them on the platform as attachable backing services. It’s built into our Spring Cloud tile.</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Finally, Spring Boot adds Rails-like packaging and lightweight app server so your </a:t>
            </a:r>
            <a:r>
              <a:rPr lang="en-US" dirty="0" err="1">
                <a:solidFill>
                  <a:schemeClr val="dk1"/>
                </a:solidFill>
                <a:latin typeface="Verdana"/>
                <a:ea typeface="Verdana"/>
                <a:cs typeface="Verdana"/>
                <a:sym typeface="Verdana"/>
              </a:rPr>
              <a:t>devs</a:t>
            </a:r>
            <a:endParaRPr lang="en-US" dirty="0">
              <a:solidFill>
                <a:schemeClr val="dk1"/>
              </a:solidFill>
              <a:latin typeface="Verdana"/>
              <a:ea typeface="Verdana"/>
              <a:cs typeface="Verdana"/>
              <a:sym typeface="Verdan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809" name="Shape 809"/>
          <p:cNvSpPr txBox="1">
            <a:spLocks noGrp="1"/>
          </p:cNvSpPr>
          <p:nvPr>
            <p:ph type="body" idx="1"/>
          </p:nvPr>
        </p:nvSpPr>
        <p:spPr>
          <a:xfrm>
            <a:off x="647701" y="2997200"/>
            <a:ext cx="5715102" cy="5841880"/>
          </a:xfrm>
          <a:prstGeom prst="rect">
            <a:avLst/>
          </a:prstGeom>
          <a:noFill/>
          <a:ln>
            <a:noFill/>
          </a:ln>
        </p:spPr>
        <p:txBody>
          <a:bodyPr lIns="0" tIns="0" rIns="0" bIns="0" anchor="t" anchorCtr="0">
            <a:noAutofit/>
          </a:bodyPr>
          <a:lstStyle/>
          <a:p>
            <a:pPr marL="228579" indent="-158065">
              <a:spcBef>
                <a:spcPts val="0"/>
              </a:spcBef>
              <a:buClr>
                <a:schemeClr val="dk1"/>
              </a:buClr>
            </a:pPr>
            <a:r>
              <a:rPr lang="en-US" dirty="0" smtClean="0">
                <a:solidFill>
                  <a:schemeClr val="dk1"/>
                </a:solidFill>
                <a:latin typeface="Verdana"/>
                <a:ea typeface="Verdana"/>
                <a:cs typeface="Verdana"/>
                <a:sym typeface="Verdana"/>
              </a:rPr>
              <a:t>Note Cassandra has</a:t>
            </a:r>
            <a:r>
              <a:rPr lang="en-US" baseline="0" dirty="0" smtClean="0">
                <a:solidFill>
                  <a:schemeClr val="dk1"/>
                </a:solidFill>
                <a:latin typeface="Verdana"/>
                <a:ea typeface="Verdana"/>
                <a:cs typeface="Verdana"/>
                <a:sym typeface="Verdana"/>
              </a:rPr>
              <a:t> a lot of momentum at T-Mobile</a:t>
            </a:r>
            <a:endParaRPr dirty="0">
              <a:solidFill>
                <a:schemeClr val="dk1"/>
              </a:solidFill>
              <a:latin typeface="Verdana"/>
              <a:ea typeface="Verdana"/>
              <a:cs typeface="Verdana"/>
              <a:sym typeface="Verdan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5" name="Shape 305"/>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57159">
              <a:buClr>
                <a:schemeClr val="dk1"/>
              </a:buClr>
              <a:buSzPct val="25000"/>
              <a:defRPr/>
            </a:pPr>
            <a:r>
              <a:rPr lang="en-US" dirty="0">
                <a:solidFill>
                  <a:schemeClr val="dk1"/>
                </a:solidFill>
                <a:latin typeface="Verdana"/>
                <a:ea typeface="Verdana"/>
                <a:cs typeface="Verdana"/>
                <a:sym typeface="Verdana"/>
              </a:rPr>
              <a:t>The integrated approach extends to the Cloud Native Runtime’s integration, with Spring Cloud services being pre-packaged for simple consumption on the platform through our built in marketplace. One leading satellite entertainment provider called this unique blend of </a:t>
            </a:r>
            <a:r>
              <a:rPr lang="en-US" dirty="0" err="1">
                <a:solidFill>
                  <a:schemeClr val="dk1"/>
                </a:solidFill>
                <a:latin typeface="Verdana"/>
                <a:ea typeface="Verdana"/>
                <a:cs typeface="Verdana"/>
                <a:sym typeface="Verdana"/>
              </a:rPr>
              <a:t>microservices</a:t>
            </a:r>
            <a:r>
              <a:rPr lang="en-US" dirty="0">
                <a:solidFill>
                  <a:schemeClr val="dk1"/>
                </a:solidFill>
                <a:latin typeface="Verdana"/>
                <a:ea typeface="Verdana"/>
                <a:cs typeface="Verdana"/>
                <a:sym typeface="Verdana"/>
              </a:rPr>
              <a:t> supporting features a “no brainer” for their next generation digital services platform. Spring cloud along w/ Spring boot take a developer from idea to a functioning </a:t>
            </a:r>
            <a:r>
              <a:rPr lang="en-US" dirty="0" err="1">
                <a:solidFill>
                  <a:schemeClr val="dk1"/>
                </a:solidFill>
                <a:latin typeface="Verdana"/>
                <a:ea typeface="Verdana"/>
                <a:cs typeface="Verdana"/>
                <a:sym typeface="Verdana"/>
              </a:rPr>
              <a:t>microservice</a:t>
            </a:r>
            <a:r>
              <a:rPr lang="en-US" dirty="0">
                <a:solidFill>
                  <a:schemeClr val="dk1"/>
                </a:solidFill>
                <a:latin typeface="Verdana"/>
                <a:ea typeface="Verdana"/>
                <a:cs typeface="Verdana"/>
                <a:sym typeface="Verdana"/>
              </a:rPr>
              <a:t> in minutes</a:t>
            </a:r>
          </a:p>
          <a:p>
            <a:pPr>
              <a:buClr>
                <a:schemeClr val="dk1"/>
              </a:buClr>
              <a:buSzPct val="25000"/>
            </a:pPr>
            <a:endParaRPr lang="en-US" dirty="0">
              <a:solidFill>
                <a:schemeClr val="dk1"/>
              </a:solidFill>
              <a:latin typeface="Verdana"/>
              <a:ea typeface="Verdana"/>
              <a:cs typeface="Verdana"/>
              <a:sym typeface="Verdana"/>
            </a:endParaRPr>
          </a:p>
        </p:txBody>
      </p:sp>
      <p:sp>
        <p:nvSpPr>
          <p:cNvPr id="306" name="Shape 306"/>
          <p:cNvSpPr txBox="1">
            <a:spLocks noGrp="1"/>
          </p:cNvSpPr>
          <p:nvPr>
            <p:ph type="sldNum" idx="12"/>
          </p:nvPr>
        </p:nvSpPr>
        <p:spPr>
          <a:xfrm>
            <a:off x="3927775" y="8757590"/>
            <a:ext cx="3004820" cy="461009"/>
          </a:xfrm>
          <a:prstGeom prst="rect">
            <a:avLst/>
          </a:prstGeom>
          <a:noFill/>
          <a:ln>
            <a:noFill/>
          </a:ln>
        </p:spPr>
        <p:txBody>
          <a:bodyPr lIns="92292" tIns="46146" rIns="92292" bIns="46146" anchor="t" anchorCtr="0">
            <a:noAutofit/>
          </a:bodyPr>
          <a:lstStyle/>
          <a:p>
            <a:pPr algn="l">
              <a:buSzPct val="25000"/>
            </a:pPr>
            <a:fld id="{00000000-1234-1234-1234-123412341234}" type="slidenum">
              <a:rPr lang="en-US">
                <a:solidFill>
                  <a:schemeClr val="dk1"/>
                </a:solidFill>
                <a:latin typeface="Arial"/>
                <a:ea typeface="Arial"/>
                <a:cs typeface="Arial"/>
                <a:sym typeface="Arial"/>
              </a:rPr>
              <a:pPr algn="l">
                <a:buSzPct val="25000"/>
              </a:pPr>
              <a:t>19</a:t>
            </a:fld>
            <a:endParaRPr lang="en-US">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r>
              <a:rPr lang="en-US" dirty="0" smtClean="0"/>
              <a:t>This slide build out the deployment process</a:t>
            </a:r>
            <a:endParaRPr dirty="0"/>
          </a:p>
        </p:txBody>
      </p:sp>
      <p:sp>
        <p:nvSpPr>
          <p:cNvPr id="1045" name="Shape 104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r>
              <a:rPr lang="en-US" dirty="0" smtClean="0"/>
              <a:t>Alt version of </a:t>
            </a:r>
            <a:r>
              <a:rPr lang="en-US" smtClean="0"/>
              <a:t>previous: This </a:t>
            </a:r>
            <a:r>
              <a:rPr lang="en-US" dirty="0" smtClean="0"/>
              <a:t>slide build out the deployment process</a:t>
            </a:r>
            <a:endParaRPr dirty="0"/>
          </a:p>
        </p:txBody>
      </p:sp>
      <p:sp>
        <p:nvSpPr>
          <p:cNvPr id="1045" name="Shape 104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endParaRPr dirty="0"/>
          </a:p>
        </p:txBody>
      </p:sp>
      <p:sp>
        <p:nvSpPr>
          <p:cNvPr id="1010" name="Shape 101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microservice-based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r>
              <a:rPr lang="en-US" dirty="0" smtClean="0"/>
              <a:t>This slide builds</a:t>
            </a:r>
            <a:r>
              <a:rPr lang="en-US" baseline="0" dirty="0" smtClean="0"/>
              <a:t> out the typed of eliminated tickets</a:t>
            </a:r>
            <a:endParaRPr dirty="0"/>
          </a:p>
        </p:txBody>
      </p:sp>
      <p:sp>
        <p:nvSpPr>
          <p:cNvPr id="1010" name="Shape 101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Shape 1053"/>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endParaRPr/>
          </a:p>
        </p:txBody>
      </p:sp>
      <p:sp>
        <p:nvSpPr>
          <p:cNvPr id="1054" name="Shape 1054"/>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marL="0" indent="0">
              <a:buNone/>
              <a:defRPr/>
            </a:pPr>
            <a:r>
              <a:rPr lang="en-US" b="1" dirty="0" smtClean="0"/>
              <a:t>Key Platform Capabilities</a:t>
            </a:r>
          </a:p>
          <a:p>
            <a:pPr marL="228600" indent="-228600">
              <a:buAutoNum type="arabicParenR"/>
              <a:defRPr/>
            </a:pPr>
            <a:r>
              <a:rPr lang="en-US" b="1" dirty="0" smtClean="0"/>
              <a:t>On Demand Scaling</a:t>
            </a:r>
          </a:p>
          <a:p>
            <a:pPr marL="228600" indent="-228600">
              <a:buAutoNum type="arabicParenR"/>
              <a:defRPr/>
            </a:pPr>
            <a:r>
              <a:rPr lang="en-US" b="1" dirty="0" smtClean="0"/>
              <a:t>Application</a:t>
            </a:r>
            <a:r>
              <a:rPr lang="en-US" b="1" baseline="0" dirty="0" smtClean="0"/>
              <a:t> Health Management</a:t>
            </a:r>
          </a:p>
          <a:p>
            <a:pPr marL="228600" indent="-228600">
              <a:buAutoNum type="arabicParenR"/>
              <a:defRPr/>
            </a:pPr>
            <a:r>
              <a:rPr lang="en-US" b="1" baseline="0" dirty="0" smtClean="0"/>
              <a:t>Dynamic Routing &amp; Load Balancing</a:t>
            </a:r>
          </a:p>
          <a:p>
            <a:pPr marL="228600" indent="-228600">
              <a:buAutoNum type="arabicParenR"/>
              <a:defRPr/>
            </a:pPr>
            <a:r>
              <a:rPr lang="en-US" b="1" baseline="0" dirty="0" smtClean="0"/>
              <a:t>Log and Metric Aggregation</a:t>
            </a:r>
          </a:p>
          <a:p>
            <a:pPr marL="228600" indent="-228600">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8600" indent="-228600">
              <a:buFont typeface="Arial" charset="0"/>
              <a:buAutoNum type="arabicPeriod"/>
              <a:defRPr/>
            </a:pPr>
            <a:r>
              <a:rPr lang="en-US" dirty="0" smtClean="0"/>
              <a:t>We provision operating systems and middleware. </a:t>
            </a:r>
          </a:p>
          <a:p>
            <a:pPr marL="228600" indent="-228600">
              <a:buFont typeface="Arial" charset="0"/>
              <a:buAutoNum type="arabicPeriod"/>
              <a:defRPr/>
            </a:pPr>
            <a:r>
              <a:rPr lang="en-US" dirty="0" smtClean="0"/>
              <a:t>We deliver workload density without compromising application performance.</a:t>
            </a:r>
          </a:p>
          <a:p>
            <a:pPr marL="228600" indent="-228600">
              <a:buFont typeface="Arial" charset="0"/>
              <a:buAutoNum type="arabicPeriod"/>
              <a:defRPr/>
            </a:pPr>
            <a:r>
              <a:rPr lang="en-US" dirty="0" smtClean="0"/>
              <a:t>We ensure that applications have appropriate network security safe guards to prevent security threats.</a:t>
            </a:r>
          </a:p>
          <a:p>
            <a:pPr marL="228600" indent="-228600">
              <a:buFont typeface="Arial" charset="0"/>
              <a:buAutoNum type="arabicPeriod"/>
              <a:defRPr/>
            </a:pPr>
            <a:r>
              <a:rPr lang="en-US" dirty="0" smtClean="0"/>
              <a:t>We support application connections to external sources including databases and legacy middleware.</a:t>
            </a:r>
          </a:p>
          <a:p>
            <a:pPr marL="228600" indent="-228600">
              <a:buFont typeface="Arial" charset="0"/>
              <a:buAutoNum type="arabicPeriod"/>
              <a:defRPr/>
            </a:pPr>
            <a:r>
              <a:rPr lang="en-US" dirty="0" smtClean="0"/>
              <a:t>We provide 4 levels of HA, with built in load balancing for scale in/out</a:t>
            </a:r>
          </a:p>
          <a:p>
            <a:pPr marL="228600" indent="-228600">
              <a:buFont typeface="Arial" charset="0"/>
              <a:buAutoNum type="arabicPeriod"/>
              <a:defRPr/>
            </a:pPr>
            <a:r>
              <a:rPr lang="en-US" dirty="0" smtClean="0"/>
              <a:t>We support multi-tenant environments so that each line of business can operate with a discrete quota and isolated system access.</a:t>
            </a:r>
          </a:p>
          <a:p>
            <a:pPr marL="228600" indent="-228600">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8600" indent="-228600">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8600" indent="-228600">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8600" indent="-228600">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298450" y="2997200"/>
            <a:ext cx="6337300" cy="5842000"/>
          </a:xfrm>
          <a:prstGeom prst="rect">
            <a:avLst/>
          </a:prstGeom>
        </p:spPr>
        <p:txBody>
          <a:bodyPr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if a company, in any industry, can't do software well, the will get left in the dust.  Look at these examples...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err="1" smtClean="0"/>
              <a:t>Uber</a:t>
            </a:r>
            <a:r>
              <a:rPr lang="en-US" dirty="0" smtClean="0"/>
              <a:t> is</a:t>
            </a:r>
            <a:r>
              <a:rPr lang="en-US" baseline="0" dirty="0" smtClean="0"/>
              <a:t> the taxi </a:t>
            </a:r>
            <a:r>
              <a:rPr lang="en-US" baseline="0" dirty="0" err="1" smtClean="0"/>
              <a:t>copmpany</a:t>
            </a:r>
            <a:r>
              <a:rPr lang="en-US" baseline="0" dirty="0" smtClean="0"/>
              <a:t> with no taxies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err="1" smtClean="0"/>
              <a:t>Airbnd</a:t>
            </a:r>
            <a:r>
              <a:rPr lang="en-US" baseline="0" dirty="0" smtClean="0"/>
              <a:t> is the hotel company with no hotels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Square is the POS service provider with no professional services IT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err="1" smtClean="0"/>
              <a:t>Hows</a:t>
            </a:r>
            <a:r>
              <a:rPr lang="en-US" baseline="0" dirty="0" smtClean="0"/>
              <a:t> you business going to compete with lean startup companies dominating the market?</a:t>
            </a:r>
            <a:endParaRPr dirty="0"/>
          </a:p>
        </p:txBody>
      </p:sp>
      <p:sp>
        <p:nvSpPr>
          <p:cNvPr id="120" name="Shape 12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4" name="Shape 284"/>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61543">
              <a:spcBef>
                <a:spcPts val="0"/>
              </a:spcBef>
              <a:buClr>
                <a:schemeClr val="dk1"/>
              </a:buClr>
              <a:buSzPct val="25000"/>
              <a:defRPr/>
            </a:pPr>
            <a:r>
              <a:rPr lang="en-US" dirty="0">
                <a:solidFill>
                  <a:schemeClr val="dk1"/>
                </a:solidFill>
                <a:latin typeface="Verdana"/>
                <a:ea typeface="Verdana"/>
                <a:cs typeface="Verdana"/>
                <a:sym typeface="Verdana"/>
              </a:rPr>
              <a:t>We’re working with customers like Comcast and Lockheed Martin who have been struggling to ship software faster. Both in terms of new projects and implementing these modern, DevOps-friendly environments that can handle real continuous delivery.</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If you’re doing big project with ‘agile waterfall’ where you use agile development with weekly sprints but have a huge manual process to actually ship every 3-9months.</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Disconnect between </a:t>
            </a:r>
            <a:r>
              <a:rPr lang="en-US" dirty="0" err="1">
                <a:solidFill>
                  <a:schemeClr val="dk1"/>
                </a:solidFill>
                <a:latin typeface="Verdana"/>
                <a:ea typeface="Verdana"/>
                <a:cs typeface="Verdana"/>
                <a:sym typeface="Verdana"/>
              </a:rPr>
              <a:t>dev</a:t>
            </a:r>
            <a:r>
              <a:rPr lang="en-US" dirty="0">
                <a:solidFill>
                  <a:schemeClr val="dk1"/>
                </a:solidFill>
                <a:latin typeface="Verdana"/>
                <a:ea typeface="Verdana"/>
                <a:cs typeface="Verdana"/>
                <a:sym typeface="Verdana"/>
              </a:rPr>
              <a:t> and ops. Throw the code over the wall</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i="1" dirty="0">
                <a:solidFill>
                  <a:srgbClr val="00685D"/>
                </a:solidFill>
              </a:rPr>
              <a:t>… and do it all over again from </a:t>
            </a:r>
            <a:r>
              <a:rPr lang="en-US" i="1" dirty="0" err="1">
                <a:solidFill>
                  <a:srgbClr val="00685D"/>
                </a:solidFill>
              </a:rPr>
              <a:t>Dev</a:t>
            </a:r>
            <a:r>
              <a:rPr lang="en-US" i="1" dirty="0">
                <a:solidFill>
                  <a:srgbClr val="00685D"/>
                </a:solidFill>
              </a:rPr>
              <a:t> </a:t>
            </a:r>
            <a:r>
              <a:rPr lang="en-US" i="1" dirty="0">
                <a:solidFill>
                  <a:srgbClr val="00685D"/>
                </a:solidFill>
                <a:sym typeface="Wingdings"/>
              </a:rPr>
              <a:t> Test  Prod on any infrastructure</a:t>
            </a:r>
            <a:endParaRPr lang="en-US" dirty="0">
              <a:solidFill>
                <a:schemeClr val="dk1"/>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3" name="Shape 273"/>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sz="1800" dirty="0">
                <a:solidFill>
                  <a:schemeClr val="dk1"/>
                </a:solidFill>
                <a:latin typeface="Verdana"/>
                <a:ea typeface="Verdana"/>
                <a:cs typeface="Verdana"/>
                <a:sym typeface="Verdana"/>
              </a:rPr>
              <a:t>Traditional CI/CD deployments setup with custom servers means that each app instance requires individual configuration and secured. This kicks off a whole set of checks and balances from your ops team. You have ticket-based manual provisioning. When you go to push an update, it’s too complex to automate and test automatically, so every update requires a sequence of manual steps and checks. You </a:t>
            </a:r>
          </a:p>
          <a:p>
            <a:pPr>
              <a:buClr>
                <a:schemeClr val="dk1"/>
              </a:buClr>
              <a:buSzPct val="25000"/>
            </a:pPr>
            <a:r>
              <a:rPr lang="en-US" sz="1800" dirty="0">
                <a:solidFill>
                  <a:schemeClr val="dk1"/>
                </a:solidFill>
                <a:latin typeface="Verdana"/>
                <a:ea typeface="Verdana"/>
                <a:cs typeface="Verdana"/>
                <a:sym typeface="Verdana"/>
              </a:rPr>
              <a:t>As you can see in this survey of over a thousand developers, </a:t>
            </a:r>
            <a:r>
              <a:rPr lang="en-US" sz="1800" dirty="0" err="1">
                <a:solidFill>
                  <a:schemeClr val="dk1"/>
                </a:solidFill>
                <a:latin typeface="Verdana"/>
                <a:ea typeface="Verdana"/>
                <a:cs typeface="Verdana"/>
                <a:sym typeface="Verdana"/>
              </a:rPr>
              <a:t>devs</a:t>
            </a:r>
            <a:r>
              <a:rPr lang="en-US" sz="1800" dirty="0">
                <a:solidFill>
                  <a:schemeClr val="dk1"/>
                </a:solidFill>
                <a:latin typeface="Verdana"/>
                <a:ea typeface="Verdana"/>
                <a:cs typeface="Verdana"/>
                <a:sym typeface="Verdana"/>
              </a:rPr>
              <a:t> estimate that they spend a huge amount of time on administration and environment managing their environment, including 20% of their time waiting. So there are some obvious issues with </a:t>
            </a:r>
          </a:p>
          <a:p>
            <a:pPr>
              <a:buClr>
                <a:schemeClr val="dk1"/>
              </a:buClr>
              <a:buSzPct val="25000"/>
            </a:pPr>
            <a:endParaRPr lang="en-US" sz="1800" dirty="0">
              <a:solidFill>
                <a:schemeClr val="dk1"/>
              </a:solidFill>
              <a:latin typeface="Verdana"/>
              <a:ea typeface="Verdana"/>
              <a:cs typeface="Verdana"/>
              <a:sym typeface="Verdana"/>
            </a:endParaRPr>
          </a:p>
          <a:p>
            <a:pPr>
              <a:buClr>
                <a:schemeClr val="dk1"/>
              </a:buClr>
              <a:buSzPct val="25000"/>
            </a:pPr>
            <a:endParaRPr lang="en-US" sz="1800" dirty="0">
              <a:solidFill>
                <a:schemeClr val="dk1"/>
              </a:solidFill>
              <a:latin typeface="Verdana"/>
              <a:ea typeface="Verdana"/>
              <a:cs typeface="Verdana"/>
              <a:sym typeface="Verdana"/>
            </a:endParaRPr>
          </a:p>
          <a:p>
            <a:pPr>
              <a:buClr>
                <a:schemeClr val="dk1"/>
              </a:buClr>
              <a:buSzPct val="25000"/>
            </a:pPr>
            <a:r>
              <a:rPr lang="en-US" sz="1800" dirty="0">
                <a:solidFill>
                  <a:schemeClr val="dk1"/>
                </a:solidFill>
                <a:latin typeface="Verdana"/>
                <a:ea typeface="Verdana"/>
                <a:cs typeface="Verdana"/>
                <a:sym typeface="Verdana"/>
              </a:rPr>
              <a:t>http://</a:t>
            </a:r>
            <a:r>
              <a:rPr lang="en-US" sz="1800" dirty="0" err="1">
                <a:solidFill>
                  <a:schemeClr val="dk1"/>
                </a:solidFill>
                <a:latin typeface="Verdana"/>
                <a:ea typeface="Verdana"/>
                <a:cs typeface="Verdana"/>
                <a:sym typeface="Verdana"/>
              </a:rPr>
              <a:t>readwrite.com</a:t>
            </a:r>
            <a:r>
              <a:rPr lang="en-US" sz="1800" dirty="0">
                <a:solidFill>
                  <a:schemeClr val="dk1"/>
                </a:solidFill>
                <a:latin typeface="Verdana"/>
                <a:ea typeface="Verdana"/>
                <a:cs typeface="Verdana"/>
                <a:sym typeface="Verdana"/>
              </a:rPr>
              <a:t>/2013/04/25/how-software-developers-really-spend-their-time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61543">
              <a:spcBef>
                <a:spcPts val="0"/>
              </a:spcBef>
              <a:buClr>
                <a:schemeClr val="dk1"/>
              </a:buClr>
              <a:buSzPct val="25000"/>
              <a:defRPr/>
            </a:pPr>
            <a:r>
              <a:rPr lang="en-US" dirty="0">
                <a:solidFill>
                  <a:srgbClr val="FFFFFF"/>
                </a:solidFill>
                <a:latin typeface="Arial"/>
                <a:ea typeface="Helvetica Neue"/>
                <a:cs typeface="Arial"/>
                <a:sym typeface="Helvetica Neue"/>
              </a:rPr>
              <a:t>Enterprise companies in finance and </a:t>
            </a:r>
            <a:r>
              <a:rPr lang="en-US" dirty="0" err="1">
                <a:solidFill>
                  <a:srgbClr val="FFFFFF"/>
                </a:solidFill>
                <a:latin typeface="Arial"/>
                <a:ea typeface="Helvetica Neue"/>
                <a:cs typeface="Arial"/>
                <a:sym typeface="Helvetica Neue"/>
              </a:rPr>
              <a:t>telco</a:t>
            </a:r>
            <a:r>
              <a:rPr lang="en-US" dirty="0">
                <a:solidFill>
                  <a:srgbClr val="FFFFFF"/>
                </a:solidFill>
                <a:latin typeface="Arial"/>
                <a:ea typeface="Helvetica Neue"/>
                <a:cs typeface="Arial"/>
                <a:sym typeface="Helvetica Neue"/>
              </a:rPr>
              <a:t> industries are embracing microservice and cloud-native models. </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There are new architectures emerging atop these lightweight app servers to address the scale, speed and safety:  new ways of tackling cloud scale and speed to market.  Microservices has emerged from the internet giants as such an alternative:  a change in culture, organization structure and technology that allows teams to work more independently, and increase velocity.  It’s a key part of cloud-native applications, which we’ll talk about shortly.</a:t>
            </a:r>
          </a:p>
          <a:p>
            <a:pPr>
              <a:buClr>
                <a:schemeClr val="dk1"/>
              </a:buClr>
              <a:buSzPct val="25000"/>
            </a:pPr>
            <a:r>
              <a:rPr lang="en-US" dirty="0">
                <a:solidFill>
                  <a:schemeClr val="dk1"/>
                </a:solidFill>
                <a:latin typeface="Verdana"/>
                <a:ea typeface="Verdana"/>
                <a:cs typeface="Verdana"/>
                <a:sym typeface="Verdana"/>
              </a:rPr>
              <a:t>Microservices are both a cultural and organizational change as a change in how we design and implement systems.</a:t>
            </a:r>
          </a:p>
          <a:p>
            <a:pPr>
              <a:buClr>
                <a:schemeClr val="dk1"/>
              </a:buClr>
            </a:pPr>
            <a:endParaRPr dirty="0">
              <a:solidFill>
                <a:schemeClr val="dk1"/>
              </a:solidFill>
              <a:latin typeface="Verdana"/>
              <a:ea typeface="Verdana"/>
              <a:cs typeface="Verdana"/>
              <a:sym typeface="Verdana"/>
            </a:endParaRPr>
          </a:p>
          <a:p>
            <a:pPr>
              <a:buClr>
                <a:schemeClr val="dk1"/>
              </a:buClr>
            </a:pPr>
            <a:endParaRPr dirty="0">
              <a:solidFill>
                <a:schemeClr val="dk1"/>
              </a:solidFill>
              <a:latin typeface="Verdana"/>
              <a:ea typeface="Verdana"/>
              <a:cs typeface="Verdana"/>
              <a:sym typeface="Verdana"/>
            </a:endParaRPr>
          </a:p>
          <a:p>
            <a:pPr>
              <a:buClr>
                <a:schemeClr val="dk1"/>
              </a:buClr>
            </a:pPr>
            <a:endParaRPr dirty="0">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lnSpc>
                <a:spcPct val="80000"/>
              </a:lnSpc>
              <a:buClr>
                <a:schemeClr val="dk1"/>
              </a:buClr>
              <a:buSzPct val="25000"/>
            </a:pPr>
            <a:r>
              <a:rPr lang="en-US" sz="1400" dirty="0" smtClean="0">
                <a:solidFill>
                  <a:schemeClr val="dk1"/>
                </a:solidFill>
                <a:latin typeface="Verdana"/>
                <a:ea typeface="Verdana"/>
                <a:cs typeface="Verdana"/>
                <a:sym typeface="Verdana"/>
              </a:rPr>
              <a:t>http://</a:t>
            </a:r>
            <a:r>
              <a:rPr lang="en-US" sz="1400" dirty="0" err="1" smtClean="0">
                <a:solidFill>
                  <a:schemeClr val="dk1"/>
                </a:solidFill>
                <a:latin typeface="Verdana"/>
                <a:ea typeface="Verdana"/>
                <a:cs typeface="Verdana"/>
                <a:sym typeface="Verdana"/>
              </a:rPr>
              <a:t>www.informationweek.com</a:t>
            </a:r>
            <a:r>
              <a:rPr lang="en-US" sz="1400" dirty="0" smtClean="0">
                <a:solidFill>
                  <a:schemeClr val="dk1"/>
                </a:solidFill>
                <a:latin typeface="Verdana"/>
                <a:ea typeface="Verdana"/>
                <a:cs typeface="Verdana"/>
                <a:sym typeface="Verdana"/>
              </a:rPr>
              <a:t>/cloud/platform-as-a-service/cloud-native-what-it-means-why-it-matters/d/d-id/1321539</a:t>
            </a:r>
            <a:endParaRPr lang="en-US" sz="1400" dirty="0">
              <a:solidFill>
                <a:schemeClr val="dk1"/>
              </a:solidFill>
              <a:latin typeface="Verdana"/>
              <a:ea typeface="Verdana"/>
              <a:cs typeface="Verdana"/>
              <a:sym typeface="Verdan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8775" y="692150"/>
            <a:ext cx="3733800" cy="2100263"/>
          </a:xfrm>
        </p:spPr>
      </p:sp>
      <p:sp>
        <p:nvSpPr>
          <p:cNvPr id="3" name="Notes Placeholder 2"/>
          <p:cNvSpPr>
            <a:spLocks noGrp="1"/>
          </p:cNvSpPr>
          <p:nvPr>
            <p:ph type="body" idx="1"/>
          </p:nvPr>
        </p:nvSpPr>
        <p:spPr/>
        <p:txBody>
          <a:bodyPr/>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0" name="Shape 660"/>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61543">
              <a:spcBef>
                <a:spcPts val="0"/>
              </a:spcBef>
              <a:buClr>
                <a:schemeClr val="dk1"/>
              </a:buClr>
              <a:buSzPct val="25000"/>
              <a:defRPr/>
            </a:pPr>
            <a:r>
              <a:rPr lang="en-US" kern="0" dirty="0">
                <a:solidFill>
                  <a:schemeClr val="bg1">
                    <a:lumMod val="50000"/>
                  </a:schemeClr>
                </a:solidFill>
                <a:latin typeface="Roboto"/>
                <a:ea typeface="Roboto"/>
                <a:cs typeface="Roboto"/>
                <a:sym typeface="Roboto"/>
                <a:rtl val="0"/>
              </a:rPr>
              <a:t>An opinionated set of frameworks and tools for delivering distributed applications.</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We have been working ‘Cloud native application platform in a box’. PCF is the 1st and only cloud native vendor available today.</a:t>
            </a:r>
          </a:p>
          <a:p>
            <a:pPr defTabSz="461543">
              <a:spcBef>
                <a:spcPts val="0"/>
              </a:spcBef>
              <a:buClr>
                <a:schemeClr val="dk1"/>
              </a:buClr>
              <a:buSzPct val="25000"/>
              <a:defRPr/>
            </a:pPr>
            <a:endParaRPr lang="en-US" dirty="0">
              <a:solidFill>
                <a:schemeClr val="dk1"/>
              </a:solidFill>
              <a:latin typeface="Verdana"/>
              <a:ea typeface="Verdana"/>
              <a:cs typeface="Verdana"/>
              <a:sym typeface="Verdana"/>
            </a:endParaRPr>
          </a:p>
          <a:p>
            <a:pPr defTabSz="461543">
              <a:spcBef>
                <a:spcPts val="0"/>
              </a:spcBef>
              <a:buClr>
                <a:schemeClr val="dk1"/>
              </a:buClr>
              <a:buSzPct val="25000"/>
              <a:defRPr/>
            </a:pPr>
            <a:r>
              <a:rPr lang="en-US" dirty="0">
                <a:solidFill>
                  <a:schemeClr val="dk1"/>
                </a:solidFill>
                <a:latin typeface="Verdana"/>
                <a:ea typeface="Verdana"/>
                <a:cs typeface="Verdana"/>
                <a:sym typeface="Verdana"/>
              </a:rPr>
              <a:t>The differentiator are these contracts between your application and the runtime, and between the runtime and the infrastructure.  </a:t>
            </a:r>
          </a:p>
          <a:p>
            <a:pPr defTabSz="461543">
              <a:spcBef>
                <a:spcPts val="0"/>
              </a:spcBef>
              <a:buClr>
                <a:schemeClr val="dk1"/>
              </a:buClr>
              <a:buSzPct val="25000"/>
              <a:defRPr/>
            </a:pPr>
            <a:endParaRPr lang="en-US" dirty="0">
              <a:solidFill>
                <a:schemeClr val="dk1"/>
              </a:solidFill>
              <a:latin typeface="Verdana"/>
              <a:ea typeface="Verdana"/>
              <a:cs typeface="Verdana"/>
              <a:sym typeface="Verdana"/>
            </a:endParaRPr>
          </a:p>
          <a:p>
            <a:pPr defTabSz="461543">
              <a:spcBef>
                <a:spcPts val="0"/>
              </a:spcBef>
              <a:buClr>
                <a:schemeClr val="dk1"/>
              </a:buClr>
              <a:buSzPct val="25000"/>
              <a:defRPr/>
            </a:pPr>
            <a:r>
              <a:rPr lang="en-US" dirty="0">
                <a:solidFill>
                  <a:schemeClr val="dk1"/>
                </a:solidFill>
                <a:latin typeface="Verdana"/>
                <a:ea typeface="Verdana"/>
                <a:cs typeface="Verdana"/>
                <a:sym typeface="Verdana"/>
              </a:rPr>
              <a:t>12 Factor application design lets us built applications that are suitable for CI/CD.</a:t>
            </a:r>
          </a:p>
          <a:p>
            <a:pPr defTabSz="461543">
              <a:spcBef>
                <a:spcPts val="0"/>
              </a:spcBef>
              <a:buClr>
                <a:schemeClr val="dk1"/>
              </a:buClr>
              <a:buSzPct val="25000"/>
              <a:defRPr/>
            </a:pPr>
            <a:endParaRPr lang="en-US" dirty="0">
              <a:solidFill>
                <a:schemeClr val="dk1"/>
              </a:solidFill>
              <a:latin typeface="Verdana"/>
              <a:ea typeface="Verdana"/>
              <a:cs typeface="Verdana"/>
              <a:sym typeface="Verdana"/>
            </a:endParaRPr>
          </a:p>
          <a:p>
            <a:pPr>
              <a:buClr>
                <a:schemeClr val="dk1"/>
              </a:buClr>
              <a:buSzPct val="25000"/>
            </a:pPr>
            <a:endParaRPr lang="en-US" dirty="0">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bwMode="gray">
          <a:xfrm>
            <a:off x="890587" y="1312907"/>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88"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371010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9" name="TextBox 8"/>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pic>
        <p:nvPicPr>
          <p:cNvPr id="10" name="Picture 9"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
        <p:nvSpPr>
          <p:cNvPr id="11" name="TextBox 10"/>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4" y="1074738"/>
            <a:ext cx="2073275" cy="3382962"/>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mn-lt"/>
              </a:defRPr>
            </a:lvl1pPr>
            <a:lvl2pPr>
              <a:spcBef>
                <a:spcPts val="300"/>
              </a:spcBef>
              <a:buClr>
                <a:schemeClr val="accent1"/>
              </a:buClr>
              <a:buFont typeface="Verdana" pitchFamily="34" charset="0"/>
              <a:buChar char="–"/>
              <a:defRPr sz="2000">
                <a:solidFill>
                  <a:schemeClr val="bg2"/>
                </a:solidFill>
                <a:latin typeface="+mn-lt"/>
              </a:defRPr>
            </a:lvl2pPr>
            <a:lvl3pPr>
              <a:spcBef>
                <a:spcPts val="300"/>
              </a:spcBef>
              <a:buClr>
                <a:schemeClr val="accent1"/>
              </a:buClr>
              <a:buFont typeface="Verdana" pitchFamily="34" charset="0"/>
              <a:buChar char="▪"/>
              <a:defRPr sz="1600">
                <a:solidFill>
                  <a:schemeClr val="bg2"/>
                </a:solidFill>
                <a:latin typeface="+mn-lt"/>
              </a:defRPr>
            </a:lvl3pPr>
            <a:lvl4pPr marL="1658938" indent="-287338">
              <a:spcBef>
                <a:spcPts val="300"/>
              </a:spcBef>
              <a:buClr>
                <a:schemeClr val="accent1"/>
              </a:buClr>
              <a:buFont typeface="Verdana" pitchFamily="34" charset="0"/>
              <a:buChar char="—"/>
              <a:defRPr sz="1200">
                <a:solidFill>
                  <a:schemeClr val="bg2"/>
                </a:solidFill>
                <a:latin typeface="+mn-lt"/>
              </a:defRPr>
            </a:lvl4pPr>
            <a:lvl5pPr>
              <a:spcBef>
                <a:spcPts val="300"/>
              </a:spcBef>
              <a:buClr>
                <a:schemeClr val="accent1"/>
              </a:buClr>
              <a:buFont typeface="Verdana" pitchFamily="34" charset="0"/>
              <a:buChar char="»"/>
              <a:defRPr sz="1100">
                <a:solidFill>
                  <a:schemeClr val="bg2"/>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23"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ooter bar only">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votal Title Slid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EMC-no-tag_white_RGB-150dpi.png"/>
          <p:cNvPicPr>
            <a:picLocks noChangeAspect="1"/>
          </p:cNvPicPr>
          <p:nvPr userDrawn="1"/>
        </p:nvPicPr>
        <p:blipFill>
          <a:blip r:embed="rId2" cstate="print">
            <a:alphaModFix amt="31000"/>
          </a:blip>
          <a:stretch>
            <a:fillRect/>
          </a:stretch>
        </p:blipFill>
        <p:spPr>
          <a:xfrm>
            <a:off x="1934110" y="1452326"/>
            <a:ext cx="5152490" cy="1362548"/>
          </a:xfrm>
          <a:prstGeom prst="rect">
            <a:avLst/>
          </a:prstGeom>
        </p:spPr>
      </p:pic>
      <p:sp>
        <p:nvSpPr>
          <p:cNvPr id="4" name="TextBox 3"/>
          <p:cNvSpPr txBox="1"/>
          <p:nvPr userDrawn="1"/>
        </p:nvSpPr>
        <p:spPr>
          <a:xfrm>
            <a:off x="1701800" y="2984500"/>
            <a:ext cx="5689600" cy="477054"/>
          </a:xfrm>
          <a:prstGeom prst="rect">
            <a:avLst/>
          </a:prstGeom>
          <a:noFill/>
        </p:spPr>
        <p:txBody>
          <a:bodyPr wrap="square" rtlCol="0">
            <a:spAutoFit/>
          </a:bodyPr>
          <a:lstStyle/>
          <a:p>
            <a:pPr algn="ctr"/>
            <a:r>
              <a:rPr lang="en-US" sz="2400" cap="all" dirty="0" smtClean="0">
                <a:solidFill>
                  <a:schemeClr val="accent3"/>
                </a:solidFill>
                <a:latin typeface="Arial"/>
                <a:cs typeface="Arial"/>
              </a:rPr>
              <a:t>A new</a:t>
            </a:r>
            <a:r>
              <a:rPr lang="en-US" sz="2400" cap="all" dirty="0" smtClean="0">
                <a:solidFill>
                  <a:srgbClr val="E96C42"/>
                </a:solidFill>
                <a:latin typeface="Arial"/>
                <a:cs typeface="Arial"/>
              </a:rPr>
              <a:t> </a:t>
            </a:r>
            <a:r>
              <a:rPr lang="en-US" sz="2300" cap="all" dirty="0" smtClean="0">
                <a:solidFill>
                  <a:schemeClr val="accent1"/>
                </a:solidFill>
                <a:latin typeface="Arial"/>
                <a:cs typeface="Arial"/>
              </a:rPr>
              <a:t>Platform</a:t>
            </a:r>
            <a:r>
              <a:rPr lang="en-US" sz="2400" cap="all" baseline="0" dirty="0" smtClean="0">
                <a:solidFill>
                  <a:schemeClr val="bg2"/>
                </a:solidFill>
                <a:latin typeface="Arial"/>
                <a:cs typeface="Arial"/>
              </a:rPr>
              <a:t> </a:t>
            </a:r>
            <a:r>
              <a:rPr lang="en-US" sz="2400" cap="all" baseline="0" dirty="0" smtClean="0">
                <a:solidFill>
                  <a:schemeClr val="accent2"/>
                </a:solidFill>
                <a:latin typeface="Arial"/>
                <a:cs typeface="Arial"/>
              </a:rPr>
              <a:t>for a new Era</a:t>
            </a:r>
            <a:endParaRPr lang="en-US" sz="2400" cap="all" dirty="0" smtClean="0">
              <a:solidFill>
                <a:schemeClr val="accent2"/>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1770502924"/>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26207130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591"/>
        <p:cNvGrpSpPr/>
        <p:nvPr/>
      </p:nvGrpSpPr>
      <p:grpSpPr>
        <a:xfrm>
          <a:off x="0" y="0"/>
          <a:ext cx="0" cy="0"/>
          <a:chOff x="0" y="0"/>
          <a:chExt cx="0" cy="0"/>
        </a:xfrm>
      </p:grpSpPr>
      <p:sp>
        <p:nvSpPr>
          <p:cNvPr id="592" name="Shape 592"/>
          <p:cNvSpPr txBox="1">
            <a:spLocks noGrp="1"/>
          </p:cNvSpPr>
          <p:nvPr>
            <p:ph type="ctrTitle"/>
          </p:nvPr>
        </p:nvSpPr>
        <p:spPr>
          <a:xfrm>
            <a:off x="685800" y="1597819"/>
            <a:ext cx="7772400" cy="1102518"/>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sz="4400" b="0" i="0" u="none" strike="noStrike" cap="none" baseline="0">
                <a:solidFill>
                  <a:schemeClr val="dk1"/>
                </a:solidFill>
                <a:latin typeface="Calibri"/>
                <a:ea typeface="Calibri"/>
                <a:cs typeface="Calibri"/>
                <a:sym typeface="Calibri"/>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593" name="Shape 593"/>
          <p:cNvSpPr txBox="1">
            <a:spLocks noGrp="1"/>
          </p:cNvSpPr>
          <p:nvPr>
            <p:ph type="subTitle" idx="1"/>
          </p:nvPr>
        </p:nvSpPr>
        <p:spPr>
          <a:xfrm>
            <a:off x="1371600" y="2914650"/>
            <a:ext cx="6400799" cy="1314449"/>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Arial"/>
              <a:buNone/>
              <a:defRPr sz="3200" b="0" i="0" u="none" strike="noStrike" cap="none" baseline="0">
                <a:solidFill>
                  <a:srgbClr val="888888"/>
                </a:solidFill>
                <a:latin typeface="Calibri"/>
                <a:ea typeface="Calibri"/>
                <a:cs typeface="Calibri"/>
                <a:sym typeface="Calibri"/>
              </a:defRPr>
            </a:lvl1pPr>
            <a:lvl2pPr marL="457200" marR="0" indent="0" algn="ctr" rtl="0">
              <a:spcBef>
                <a:spcPts val="560"/>
              </a:spcBef>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
        <p:nvSpPr>
          <p:cNvPr id="594" name="Shape 594"/>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indent="0" algn="l" rtl="0">
              <a:spcBef>
                <a:spcPts val="0"/>
              </a:spcBef>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595" name="Shape 595"/>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indent="0" algn="ctr" rtl="0">
              <a:spcBef>
                <a:spcPts val="0"/>
              </a:spcBef>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596" name="Shape 596"/>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101276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
        <p:nvSpPr>
          <p:cNvPr id="17" name="Title 1"/>
          <p:cNvSpPr>
            <a:spLocks noGrp="1"/>
          </p:cNvSpPr>
          <p:nvPr>
            <p:ph type="ctrTitle" hasCustomPrompt="1"/>
          </p:nvPr>
        </p:nvSpPr>
        <p:spPr bwMode="gray">
          <a:xfrm>
            <a:off x="1017588" y="173993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3" y="2447128"/>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19" name="Picture 18"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4610073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0"/>
            <a:ext cx="9144000" cy="2168501"/>
          </a:xfrm>
          <a:prstGeom prst="rect">
            <a:avLst/>
          </a:prstGeom>
          <a:gradFill flip="none" rotWithShape="1">
            <a:gsLst>
              <a:gs pos="0">
                <a:schemeClr val="bg1"/>
              </a:gs>
              <a:gs pos="100000">
                <a:schemeClr val="bg2">
                  <a:lumMod val="60000"/>
                  <a:lumOff val="40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mj-lt"/>
            </a:endParaRPr>
          </a:p>
        </p:txBody>
      </p:sp>
      <p:sp>
        <p:nvSpPr>
          <p:cNvPr id="2" name="Title 1"/>
          <p:cNvSpPr>
            <a:spLocks noGrp="1"/>
          </p:cNvSpPr>
          <p:nvPr>
            <p:ph type="ctrTitle" hasCustomPrompt="1"/>
          </p:nvPr>
        </p:nvSpPr>
        <p:spPr bwMode="gray">
          <a:xfrm>
            <a:off x="2728912" y="1006880"/>
            <a:ext cx="6048376" cy="1218795"/>
          </a:xfrm>
          <a:prstGeom prst="rect">
            <a:avLst/>
          </a:prstGeom>
          <a:noFill/>
        </p:spPr>
        <p:txBody>
          <a:bodyPr lIns="0" tIns="0" rIns="0" bIns="0" anchor="b" anchorCtr="0">
            <a:spAutoFit/>
          </a:bodyPr>
          <a:lstStyle>
            <a:lvl1pPr>
              <a:lnSpc>
                <a:spcPct val="90000"/>
              </a:lnSpc>
              <a:defRPr sz="4400">
                <a:solidFill>
                  <a:srgbClr val="1C7B70"/>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bg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4" name="TextBox 13"/>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5" name="TextBox 14"/>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
        <p:nvSpPr>
          <p:cNvPr id="16" name="Title 1"/>
          <p:cNvSpPr>
            <a:spLocks noGrp="1"/>
          </p:cNvSpPr>
          <p:nvPr>
            <p:ph type="ctrTitle" hasCustomPrompt="1"/>
          </p:nvPr>
        </p:nvSpPr>
        <p:spPr bwMode="gray">
          <a:xfrm>
            <a:off x="670455" y="1674284"/>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rgbClr val="00685D"/>
                </a:solidFill>
                <a:latin typeface="Arial"/>
                <a:ea typeface="+mj-ea"/>
                <a:cs typeface="Arial"/>
              </a:defRPr>
            </a:lvl1pPr>
          </a:lstStyle>
          <a:p>
            <a:r>
              <a:rPr lang="en-US" dirty="0" smtClean="0"/>
              <a:t>Divider3</a:t>
            </a:r>
            <a:endParaRPr lang="en-US" dirty="0"/>
          </a:p>
        </p:txBody>
      </p:sp>
      <p:pic>
        <p:nvPicPr>
          <p:cNvPr id="18" name="Picture 17"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mj-lt"/>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2" name="TextBox 11"/>
          <p:cNvSpPr txBox="1"/>
          <p:nvPr/>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pic>
        <p:nvPicPr>
          <p:cNvPr id="8" name="Picture 7" descr="EMC logo white-lg.png"/>
          <p:cNvPicPr>
            <a:picLocks noChangeAspect="1"/>
          </p:cNvPicPr>
          <p:nvPr/>
        </p:nvPicPr>
        <p:blipFill>
          <a:blip r:embed="rId22" cstate="print"/>
          <a:stretch>
            <a:fillRect/>
          </a:stretch>
        </p:blipFill>
        <p:spPr bwMode="gray">
          <a:xfrm>
            <a:off x="7951410" y="4686262"/>
            <a:ext cx="899577" cy="255363"/>
          </a:xfrm>
          <a:prstGeom prst="rect">
            <a:avLst/>
          </a:prstGeom>
        </p:spPr>
      </p:pic>
      <p:sp>
        <p:nvSpPr>
          <p:cNvPr id="9" name="TextBox 8"/>
          <p:cNvSpPr txBox="1"/>
          <p:nvPr/>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94" r:id="rId3"/>
    <p:sldLayoutId id="2147483696" r:id="rId4"/>
    <p:sldLayoutId id="2147483675" r:id="rId5"/>
    <p:sldLayoutId id="2147483697" r:id="rId6"/>
    <p:sldLayoutId id="2147483676" r:id="rId7"/>
    <p:sldLayoutId id="2147483699" r:id="rId8"/>
    <p:sldLayoutId id="2147483677" r:id="rId9"/>
    <p:sldLayoutId id="2147483678" r:id="rId10"/>
    <p:sldLayoutId id="2147483679" r:id="rId11"/>
    <p:sldLayoutId id="2147483680" r:id="rId12"/>
    <p:sldLayoutId id="2147483681" r:id="rId13"/>
    <p:sldLayoutId id="2147483686" r:id="rId14"/>
    <p:sldLayoutId id="2147483698" r:id="rId15"/>
    <p:sldLayoutId id="2147483691" r:id="rId16"/>
    <p:sldLayoutId id="2147483705" r:id="rId17"/>
    <p:sldLayoutId id="2147483706" r:id="rId18"/>
    <p:sldLayoutId id="2147483707" r:id="rId19"/>
    <p:sldLayoutId id="2147483708" r:id="rId2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5.png"/><Relationship Id="rId6" Type="http://schemas.microsoft.com/office/2007/relationships/hdphoto" Target="../media/hdphoto1.wdp"/><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emf"/><Relationship Id="rId10" Type="http://schemas.openxmlformats.org/officeDocument/2006/relationships/image" Target="../media/image34.png"/><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1" Type="http://schemas.openxmlformats.org/officeDocument/2006/relationships/image" Target="../media/image44.png"/><Relationship Id="rId12" Type="http://schemas.openxmlformats.org/officeDocument/2006/relationships/image" Target="../media/image45.png"/><Relationship Id="rId13" Type="http://schemas.openxmlformats.org/officeDocument/2006/relationships/image" Target="../media/image46.png"/><Relationship Id="rId14" Type="http://schemas.openxmlformats.org/officeDocument/2006/relationships/image" Target="../media/image47.png"/><Relationship Id="rId15" Type="http://schemas.openxmlformats.org/officeDocument/2006/relationships/image" Target="../media/image48.png"/><Relationship Id="rId16" Type="http://schemas.openxmlformats.org/officeDocument/2006/relationships/image" Target="../media/image49.png"/><Relationship Id="rId17" Type="http://schemas.openxmlformats.org/officeDocument/2006/relationships/image" Target="../media/image50.png"/><Relationship Id="rId18" Type="http://schemas.openxmlformats.org/officeDocument/2006/relationships/image" Target="../media/image51.png"/><Relationship Id="rId19" Type="http://schemas.openxmlformats.org/officeDocument/2006/relationships/image" Target="../media/image52.png"/><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s>
</file>

<file path=ppt/slides/_rels/slide14.xml.rels><?xml version="1.0" encoding="UTF-8" standalone="yes"?>
<Relationships xmlns="http://schemas.openxmlformats.org/package/2006/relationships"><Relationship Id="rId46" Type="http://schemas.openxmlformats.org/officeDocument/2006/relationships/image" Target="../media/image96.png"/><Relationship Id="rId47" Type="http://schemas.openxmlformats.org/officeDocument/2006/relationships/image" Target="../media/image97.png"/><Relationship Id="rId48" Type="http://schemas.openxmlformats.org/officeDocument/2006/relationships/image" Target="../media/image98.png"/><Relationship Id="rId49" Type="http://schemas.openxmlformats.org/officeDocument/2006/relationships/image" Target="../media/image99.png"/><Relationship Id="rId20" Type="http://schemas.openxmlformats.org/officeDocument/2006/relationships/image" Target="../media/image70.png"/><Relationship Id="rId21" Type="http://schemas.openxmlformats.org/officeDocument/2006/relationships/image" Target="../media/image71.png"/><Relationship Id="rId22" Type="http://schemas.openxmlformats.org/officeDocument/2006/relationships/image" Target="../media/image72.png"/><Relationship Id="rId23" Type="http://schemas.openxmlformats.org/officeDocument/2006/relationships/image" Target="../media/image73.png"/><Relationship Id="rId24" Type="http://schemas.openxmlformats.org/officeDocument/2006/relationships/image" Target="../media/image74.png"/><Relationship Id="rId25" Type="http://schemas.openxmlformats.org/officeDocument/2006/relationships/image" Target="../media/image75.png"/><Relationship Id="rId26" Type="http://schemas.openxmlformats.org/officeDocument/2006/relationships/image" Target="../media/image76.png"/><Relationship Id="rId27" Type="http://schemas.openxmlformats.org/officeDocument/2006/relationships/image" Target="../media/image77.png"/><Relationship Id="rId28" Type="http://schemas.openxmlformats.org/officeDocument/2006/relationships/image" Target="../media/image78.jpeg"/><Relationship Id="rId29" Type="http://schemas.openxmlformats.org/officeDocument/2006/relationships/image" Target="../media/image79.jpeg"/><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53.jpeg"/><Relationship Id="rId4" Type="http://schemas.openxmlformats.org/officeDocument/2006/relationships/image" Target="../media/image54.png"/><Relationship Id="rId5" Type="http://schemas.openxmlformats.org/officeDocument/2006/relationships/image" Target="../media/image55.png"/><Relationship Id="rId30" Type="http://schemas.openxmlformats.org/officeDocument/2006/relationships/image" Target="../media/image80.jpeg"/><Relationship Id="rId31" Type="http://schemas.openxmlformats.org/officeDocument/2006/relationships/image" Target="../media/image81.png"/><Relationship Id="rId32" Type="http://schemas.openxmlformats.org/officeDocument/2006/relationships/image" Target="../media/image82.png"/><Relationship Id="rId9" Type="http://schemas.openxmlformats.org/officeDocument/2006/relationships/image" Target="../media/image59.png"/><Relationship Id="rId6" Type="http://schemas.openxmlformats.org/officeDocument/2006/relationships/image" Target="../media/image56.png"/><Relationship Id="rId7" Type="http://schemas.openxmlformats.org/officeDocument/2006/relationships/image" Target="../media/image57.emf"/><Relationship Id="rId8" Type="http://schemas.openxmlformats.org/officeDocument/2006/relationships/image" Target="../media/image58.png"/><Relationship Id="rId33" Type="http://schemas.openxmlformats.org/officeDocument/2006/relationships/image" Target="../media/image83.png"/><Relationship Id="rId34" Type="http://schemas.openxmlformats.org/officeDocument/2006/relationships/image" Target="../media/image84.jpeg"/><Relationship Id="rId35" Type="http://schemas.openxmlformats.org/officeDocument/2006/relationships/image" Target="../media/image85.jpeg"/><Relationship Id="rId36" Type="http://schemas.openxmlformats.org/officeDocument/2006/relationships/image" Target="../media/image86.png"/><Relationship Id="rId10" Type="http://schemas.openxmlformats.org/officeDocument/2006/relationships/image" Target="../media/image60.png"/><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 Id="rId14" Type="http://schemas.openxmlformats.org/officeDocument/2006/relationships/image" Target="../media/image64.png"/><Relationship Id="rId15" Type="http://schemas.openxmlformats.org/officeDocument/2006/relationships/image" Target="../media/image65.png"/><Relationship Id="rId16" Type="http://schemas.openxmlformats.org/officeDocument/2006/relationships/image" Target="../media/image66.jpeg"/><Relationship Id="rId17" Type="http://schemas.openxmlformats.org/officeDocument/2006/relationships/image" Target="../media/image67.emf"/><Relationship Id="rId18" Type="http://schemas.openxmlformats.org/officeDocument/2006/relationships/image" Target="../media/image68.png"/><Relationship Id="rId19" Type="http://schemas.openxmlformats.org/officeDocument/2006/relationships/image" Target="../media/image69.jpeg"/><Relationship Id="rId37" Type="http://schemas.openxmlformats.org/officeDocument/2006/relationships/image" Target="../media/image87.png"/><Relationship Id="rId38" Type="http://schemas.openxmlformats.org/officeDocument/2006/relationships/image" Target="../media/image88.png"/><Relationship Id="rId39" Type="http://schemas.openxmlformats.org/officeDocument/2006/relationships/image" Target="../media/image89.png"/><Relationship Id="rId40" Type="http://schemas.openxmlformats.org/officeDocument/2006/relationships/image" Target="../media/image90.png"/><Relationship Id="rId41" Type="http://schemas.openxmlformats.org/officeDocument/2006/relationships/image" Target="../media/image91.png"/><Relationship Id="rId42" Type="http://schemas.openxmlformats.org/officeDocument/2006/relationships/image" Target="../media/image92.png"/><Relationship Id="rId43" Type="http://schemas.openxmlformats.org/officeDocument/2006/relationships/image" Target="../media/image93.png"/><Relationship Id="rId44" Type="http://schemas.openxmlformats.org/officeDocument/2006/relationships/image" Target="../media/image94.png"/><Relationship Id="rId45" Type="http://schemas.openxmlformats.org/officeDocument/2006/relationships/image" Target="../media/image95.png"/></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jpeg"/><Relationship Id="rId6" Type="http://schemas.openxmlformats.org/officeDocument/2006/relationships/image" Target="../media/image103.jpeg"/><Relationship Id="rId7" Type="http://schemas.openxmlformats.org/officeDocument/2006/relationships/image" Target="../media/image104.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1" Type="http://schemas.openxmlformats.org/officeDocument/2006/relationships/image" Target="../media/image113.png"/><Relationship Id="rId12" Type="http://schemas.openxmlformats.org/officeDocument/2006/relationships/image" Target="../media/image114.png"/><Relationship Id="rId13" Type="http://schemas.openxmlformats.org/officeDocument/2006/relationships/image" Target="../media/image115.png"/><Relationship Id="rId14" Type="http://schemas.openxmlformats.org/officeDocument/2006/relationships/image" Target="../media/image116.jpeg"/><Relationship Id="rId1" Type="http://schemas.openxmlformats.org/officeDocument/2006/relationships/slideLayout" Target="../slideLayouts/slideLayout6.xml"/><Relationship Id="rId2" Type="http://schemas.openxmlformats.org/officeDocument/2006/relationships/image" Target="../media/image105.png"/><Relationship Id="rId3" Type="http://schemas.microsoft.com/office/2007/relationships/hdphoto" Target="../media/hdphoto2.wdp"/><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09.png"/><Relationship Id="rId8" Type="http://schemas.openxmlformats.org/officeDocument/2006/relationships/image" Target="../media/image110.png"/><Relationship Id="rId9" Type="http://schemas.openxmlformats.org/officeDocument/2006/relationships/image" Target="../media/image111.png"/><Relationship Id="rId10" Type="http://schemas.openxmlformats.org/officeDocument/2006/relationships/image" Target="../media/image1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121.png"/><Relationship Id="rId8" Type="http://schemas.openxmlformats.org/officeDocument/2006/relationships/image" Target="../media/image122.png"/><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23.png"/></Relationships>
</file>

<file path=ppt/slides/_rels/slide19.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jpg"/><Relationship Id="rId6" Type="http://schemas.openxmlformats.org/officeDocument/2006/relationships/image" Target="../media/image127.png"/><Relationship Id="rId7" Type="http://schemas.openxmlformats.org/officeDocument/2006/relationships/image" Target="../media/image128.png"/><Relationship Id="rId8" Type="http://schemas.openxmlformats.org/officeDocument/2006/relationships/image" Target="../media/image129.jp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35.png"/><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1" Type="http://schemas.openxmlformats.org/officeDocument/2006/relationships/image" Target="../media/image144.png"/><Relationship Id="rId12" Type="http://schemas.openxmlformats.org/officeDocument/2006/relationships/image" Target="../media/image145.png"/><Relationship Id="rId13" Type="http://schemas.openxmlformats.org/officeDocument/2006/relationships/image" Target="../media/image146.png"/><Relationship Id="rId14" Type="http://schemas.openxmlformats.org/officeDocument/2006/relationships/image" Target="../media/image147.png"/><Relationship Id="rId15" Type="http://schemas.openxmlformats.org/officeDocument/2006/relationships/image" Target="../media/image100.png"/><Relationship Id="rId16" Type="http://schemas.openxmlformats.org/officeDocument/2006/relationships/image" Target="../media/image101.png"/><Relationship Id="rId17" Type="http://schemas.openxmlformats.org/officeDocument/2006/relationships/image" Target="../media/image102.jpeg"/><Relationship Id="rId18" Type="http://schemas.openxmlformats.org/officeDocument/2006/relationships/image" Target="../media/image103.jpeg"/><Relationship Id="rId19" Type="http://schemas.openxmlformats.org/officeDocument/2006/relationships/image" Target="../media/image104.png"/><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36.jpeg"/><Relationship Id="rId4" Type="http://schemas.openxmlformats.org/officeDocument/2006/relationships/image" Target="../media/image137.png"/><Relationship Id="rId5" Type="http://schemas.openxmlformats.org/officeDocument/2006/relationships/image" Target="../media/image138.jpeg"/><Relationship Id="rId6" Type="http://schemas.openxmlformats.org/officeDocument/2006/relationships/image" Target="../media/image139.jpeg"/><Relationship Id="rId7" Type="http://schemas.openxmlformats.org/officeDocument/2006/relationships/image" Target="../media/image140.png"/><Relationship Id="rId8" Type="http://schemas.openxmlformats.org/officeDocument/2006/relationships/image" Target="../media/image141.png"/><Relationship Id="rId9" Type="http://schemas.openxmlformats.org/officeDocument/2006/relationships/image" Target="../media/image142.png"/><Relationship Id="rId10" Type="http://schemas.openxmlformats.org/officeDocument/2006/relationships/image" Target="../media/image14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8.emf"/><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19.png"/><Relationship Id="rId1" Type="http://schemas.openxmlformats.org/officeDocument/2006/relationships/slideLayout" Target="../slideLayouts/slideLayout18.xml"/><Relationship Id="rId2"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5.png"/><Relationship Id="rId5" Type="http://schemas.microsoft.com/office/2007/relationships/hdphoto" Target="../media/hdphoto1.wdp"/><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0"/>
            <a:ext cx="9157167"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10" name="TextBox 9"/>
          <p:cNvSpPr txBox="1"/>
          <p:nvPr/>
        </p:nvSpPr>
        <p:spPr>
          <a:xfrm>
            <a:off x="623455" y="1609787"/>
            <a:ext cx="7897090" cy="1877437"/>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Cloud Native Platforms &amp; Pivotal Cloud Foundry </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Workshop Introduction</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cs typeface="Arial"/>
              </a:rPr>
              <a:t>Ben Bertka</a:t>
            </a:r>
            <a:r>
              <a:rPr lang="en-US" sz="1600" dirty="0">
                <a:solidFill>
                  <a:srgbClr val="FFFFFF"/>
                </a:solidFill>
                <a:cs typeface="Arial"/>
              </a:rPr>
              <a:t> </a:t>
            </a:r>
            <a:r>
              <a:rPr lang="en-US" sz="1600" dirty="0" smtClean="0">
                <a:solidFill>
                  <a:srgbClr val="FFFFFF"/>
                </a:solidFill>
                <a:cs typeface="Arial"/>
              </a:rPr>
              <a:t>/ Platform Architect</a:t>
            </a:r>
            <a:endParaRPr lang="en-US" sz="1600" dirty="0">
              <a:solidFill>
                <a:srgbClr val="FFFFFF"/>
              </a:solidFill>
              <a:cs typeface="Arial"/>
            </a:endParaRPr>
          </a:p>
          <a:p>
            <a:pPr>
              <a:spcAft>
                <a:spcPts val="300"/>
              </a:spcAft>
            </a:pPr>
            <a:r>
              <a:rPr lang="en-US" sz="1600" dirty="0" err="1" smtClean="0">
                <a:solidFill>
                  <a:srgbClr val="FFFFFF"/>
                </a:solidFill>
                <a:cs typeface="Arial"/>
              </a:rPr>
              <a:t>bbertka@pivotal.io</a:t>
            </a:r>
            <a:endParaRPr lang="en-US" sz="1600" dirty="0">
              <a:solidFill>
                <a:srgbClr val="FFFFFF"/>
              </a:solidFill>
              <a:cs typeface="Arial"/>
            </a:endParaRPr>
          </a:p>
        </p:txBody>
      </p:sp>
    </p:spTree>
    <p:extLst>
      <p:ext uri="{BB962C8B-B14F-4D97-AF65-F5344CB8AC3E}">
        <p14:creationId xmlns:p14="http://schemas.microsoft.com/office/powerpoint/2010/main" val="237057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tx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9"/>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uLnTx/>
                  <a:uFillTx/>
                  <a:latin typeface="+mj-lt"/>
                  <a:ea typeface="Calibri"/>
                  <a:cs typeface="Calibri"/>
                </a:rPr>
                <a:t>IaaS</a:t>
              </a:r>
              <a:endParaRPr kumimoji="0" lang="en-US" sz="1400" b="0" i="0" u="none" strike="noStrike" kern="0" cap="none" spc="0" normalizeH="0" baseline="0" noProof="0" dirty="0">
                <a:ln>
                  <a:noFill/>
                </a:ln>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PaaS</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1C7B70"/>
                </a:solidFill>
                <a:latin typeface="+mj-lt"/>
                <a:ea typeface="Calibri"/>
                <a:cs typeface="Calibri"/>
              </a:rPr>
              <a:t>Choice of</a:t>
            </a:r>
            <a:r>
              <a:rPr lang="en-US" sz="1400" b="1" kern="0" noProof="0" dirty="0" smtClean="0">
                <a:solidFill>
                  <a:srgbClr val="1C7B70"/>
                </a:solidFill>
                <a:latin typeface="+mj-lt"/>
                <a:ea typeface="Calibri"/>
                <a:cs typeface="Calibri"/>
              </a:rPr>
              <a:t> </a:t>
            </a:r>
            <a:r>
              <a:rPr lang="en-US" sz="1400" b="1" kern="0" noProof="0" dirty="0" err="1" smtClean="0">
                <a:solidFill>
                  <a:srgbClr val="1C7B70"/>
                </a:solidFill>
                <a:latin typeface="+mj-lt"/>
                <a:ea typeface="Calibri"/>
                <a:cs typeface="Calibri"/>
              </a:rPr>
              <a:t>IaaS</a:t>
            </a:r>
            <a:endParaRPr kumimoji="0" lang="en-US" sz="1400" b="1" i="0" u="none" strike="noStrike" kern="0" cap="none" spc="0" normalizeH="0" baseline="0" noProof="0" dirty="0">
              <a:ln>
                <a:noFill/>
              </a:ln>
              <a:solidFill>
                <a:srgbClr val="1C7B70"/>
              </a:solidFill>
              <a:uLnTx/>
              <a:uFillTx/>
              <a:latin typeface="+mj-lt"/>
              <a:ea typeface="Calibri"/>
              <a:cs typeface="Calibri"/>
            </a:endParaRPr>
          </a:p>
        </p:txBody>
      </p: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nvGrpSpPr>
          <p:cNvPr id="3" name="Group 2"/>
          <p:cNvGrpSpPr/>
          <p:nvPr/>
        </p:nvGrpSpPr>
        <p:grpSpPr>
          <a:xfrm>
            <a:off x="3442494" y="3147152"/>
            <a:ext cx="1523847" cy="977265"/>
            <a:chOff x="3451566" y="3156223"/>
            <a:chExt cx="1523847" cy="977265"/>
          </a:xfrm>
        </p:grpSpPr>
        <p:sp>
          <p:nvSpPr>
            <p:cNvPr id="55" name="Rounded Rectangle 54"/>
            <p:cNvSpPr/>
            <p:nvPr/>
          </p:nvSpPr>
          <p:spPr>
            <a:xfrm>
              <a:off x="3451566" y="3670573"/>
              <a:ext cx="1523847" cy="205740"/>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56" name="Rounded Rectangle 55"/>
            <p:cNvSpPr/>
            <p:nvPr/>
          </p:nvSpPr>
          <p:spPr>
            <a:xfrm>
              <a:off x="3451566" y="341339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58" name="Rounded Rectangle 57"/>
            <p:cNvSpPr/>
            <p:nvPr/>
          </p:nvSpPr>
          <p:spPr>
            <a:xfrm>
              <a:off x="3451566" y="392774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59" name="Rounded Rectangle 58"/>
            <p:cNvSpPr/>
            <p:nvPr/>
          </p:nvSpPr>
          <p:spPr>
            <a:xfrm>
              <a:off x="3451566" y="3156223"/>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grpSp>
      <p:grpSp>
        <p:nvGrpSpPr>
          <p:cNvPr id="4" name="Group 3"/>
          <p:cNvGrpSpPr/>
          <p:nvPr/>
        </p:nvGrpSpPr>
        <p:grpSpPr>
          <a:xfrm>
            <a:off x="6116390" y="2372724"/>
            <a:ext cx="1523847" cy="1748790"/>
            <a:chOff x="6125461" y="2399938"/>
            <a:chExt cx="1523847" cy="1748790"/>
          </a:xfrm>
        </p:grpSpPr>
        <p:sp>
          <p:nvSpPr>
            <p:cNvPr id="61" name="Rounded Rectangle 60"/>
            <p:cNvSpPr/>
            <p:nvPr/>
          </p:nvSpPr>
          <p:spPr>
            <a:xfrm>
              <a:off x="6125461" y="3685813"/>
              <a:ext cx="1523847" cy="205740"/>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62" name="Rounded Rectangle 61"/>
            <p:cNvSpPr/>
            <p:nvPr/>
          </p:nvSpPr>
          <p:spPr>
            <a:xfrm>
              <a:off x="6125461" y="342863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65" name="Rounded Rectangle 64"/>
            <p:cNvSpPr/>
            <p:nvPr/>
          </p:nvSpPr>
          <p:spPr>
            <a:xfrm>
              <a:off x="6125461" y="394298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66" name="Rounded Rectangle 65"/>
            <p:cNvSpPr/>
            <p:nvPr/>
          </p:nvSpPr>
          <p:spPr>
            <a:xfrm>
              <a:off x="6125461" y="291428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67" name="Rounded Rectangle 66"/>
            <p:cNvSpPr/>
            <p:nvPr/>
          </p:nvSpPr>
          <p:spPr>
            <a:xfrm>
              <a:off x="6125461" y="2657113"/>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68" name="Rounded Rectangle 67"/>
            <p:cNvSpPr/>
            <p:nvPr/>
          </p:nvSpPr>
          <p:spPr>
            <a:xfrm>
              <a:off x="6125461" y="3171463"/>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69" name="Rounded Rectangle 68"/>
            <p:cNvSpPr/>
            <p:nvPr/>
          </p:nvSpPr>
          <p:spPr>
            <a:xfrm>
              <a:off x="6125461" y="239993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grpSp>
        <p:nvGrpSpPr>
          <p:cNvPr id="73" name="Group 72"/>
          <p:cNvGrpSpPr/>
          <p:nvPr/>
        </p:nvGrpSpPr>
        <p:grpSpPr>
          <a:xfrm>
            <a:off x="5134425" y="544285"/>
            <a:ext cx="3655790" cy="1106716"/>
            <a:chOff x="5134425" y="544285"/>
            <a:chExt cx="3655790" cy="1106716"/>
          </a:xfrm>
        </p:grpSpPr>
        <p:grpSp>
          <p:nvGrpSpPr>
            <p:cNvPr id="37" name="Group 36"/>
            <p:cNvGrpSpPr/>
            <p:nvPr/>
          </p:nvGrpSpPr>
          <p:grpSpPr>
            <a:xfrm>
              <a:off x="5134425" y="817387"/>
              <a:ext cx="3553170" cy="833614"/>
              <a:chOff x="5539485" y="953460"/>
              <a:chExt cx="3194555" cy="833614"/>
            </a:xfrm>
          </p:grpSpPr>
          <p:cxnSp>
            <p:nvCxnSpPr>
              <p:cNvPr id="53" name="Straight Arrow Connector 52"/>
              <p:cNvCxnSpPr/>
              <p:nvPr/>
            </p:nvCxnSpPr>
            <p:spPr bwMode="gray">
              <a:xfrm flipV="1">
                <a:off x="7488738" y="1297216"/>
                <a:ext cx="937925" cy="489858"/>
              </a:xfrm>
              <a:prstGeom prst="straightConnector1">
                <a:avLst/>
              </a:prstGeom>
              <a:solidFill>
                <a:schemeClr val="tx2"/>
              </a:solidFill>
              <a:ln w="38100" cap="flat" cmpd="sng" algn="ctr">
                <a:solidFill>
                  <a:schemeClr val="accent4"/>
                </a:solidFill>
                <a:prstDash val="dash"/>
                <a:round/>
                <a:headEnd type="none" w="med" len="med"/>
                <a:tailEnd type="arrow"/>
              </a:ln>
              <a:effectLst/>
            </p:spPr>
          </p:cxnSp>
          <p:sp>
            <p:nvSpPr>
              <p:cNvPr id="60" name="TextBox 59"/>
              <p:cNvSpPr txBox="1"/>
              <p:nvPr/>
            </p:nvSpPr>
            <p:spPr bwMode="gray">
              <a:xfrm>
                <a:off x="5539485" y="953460"/>
                <a:ext cx="3194555" cy="531222"/>
              </a:xfrm>
              <a:prstGeom prst="rect">
                <a:avLst/>
              </a:prstGeom>
              <a:noFill/>
            </p:spPr>
            <p:txBody>
              <a:bodyPr wrap="square" lIns="38405" tIns="19202" rIns="38405" bIns="19202" rtlCol="0">
                <a:spAutoFit/>
              </a:bodyPr>
              <a:lstStyle/>
              <a:p>
                <a:pPr algn="ctr" defTabSz="384048">
                  <a:defRPr/>
                </a:pPr>
                <a:r>
                  <a:rPr lang="en-US" sz="1600" b="1" kern="0" dirty="0" smtClean="0">
                    <a:solidFill>
                      <a:sysClr val="windowText" lastClr="000000"/>
                    </a:solidFill>
                    <a:latin typeface="Calibri"/>
                    <a:cs typeface="Calibri"/>
                  </a:rPr>
                  <a:t>Business Value, </a:t>
                </a:r>
              </a:p>
              <a:p>
                <a:pPr algn="ctr" defTabSz="384048">
                  <a:defRPr/>
                </a:pPr>
                <a:r>
                  <a:rPr lang="en-US" sz="1600" b="1" kern="0" dirty="0" smtClean="0">
                    <a:solidFill>
                      <a:sysClr val="windowText" lastClr="000000"/>
                    </a:solidFill>
                    <a:latin typeface="Calibri"/>
                    <a:cs typeface="Calibri"/>
                  </a:rPr>
                  <a:t>Agility &amp; Cost Savings</a:t>
                </a:r>
                <a:endParaRPr lang="en-US" sz="1600" b="1" kern="0" dirty="0">
                  <a:solidFill>
                    <a:sysClr val="windowText" lastClr="000000"/>
                  </a:solidFill>
                  <a:latin typeface="Calibri"/>
                  <a:cs typeface="Calibri"/>
                </a:endParaRPr>
              </a:p>
            </p:txBody>
          </p:sp>
        </p:grpSp>
        <p:sp>
          <p:nvSpPr>
            <p:cNvPr id="72" name="TextBox 71"/>
            <p:cNvSpPr txBox="1"/>
            <p:nvPr/>
          </p:nvSpPr>
          <p:spPr>
            <a:xfrm>
              <a:off x="8182429" y="544285"/>
              <a:ext cx="607786" cy="769441"/>
            </a:xfrm>
            <a:prstGeom prst="rect">
              <a:avLst/>
            </a:prstGeom>
            <a:noFill/>
          </p:spPr>
          <p:txBody>
            <a:bodyPr wrap="square" rtlCol="0">
              <a:spAutoFit/>
            </a:bodyPr>
            <a:lstStyle/>
            <a:p>
              <a:pPr algn="ctr"/>
              <a:r>
                <a:rPr lang="en-US" sz="4400" dirty="0" smtClean="0"/>
                <a:t>$</a:t>
              </a:r>
            </a:p>
          </p:txBody>
        </p:sp>
      </p:grpSp>
      <p:sp>
        <p:nvSpPr>
          <p:cNvPr id="75" name="Title 1"/>
          <p:cNvSpPr>
            <a:spLocks noGrp="1"/>
          </p:cNvSpPr>
          <p:nvPr>
            <p:ph type="title"/>
          </p:nvPr>
        </p:nvSpPr>
        <p:spPr>
          <a:xfrm>
            <a:off x="113722" y="149918"/>
            <a:ext cx="8796928" cy="474445"/>
          </a:xfrm>
        </p:spPr>
        <p:txBody>
          <a:bodyPr/>
          <a:lstStyle/>
          <a:p>
            <a:r>
              <a:rPr lang="en-US" sz="2800" b="1" dirty="0" smtClean="0">
                <a:solidFill>
                  <a:srgbClr val="1C7B70"/>
                </a:solidFill>
              </a:rPr>
              <a:t>The Power of a Cloud Native Platform</a:t>
            </a:r>
            <a:endParaRPr lang="en-US" sz="2800" b="1" dirty="0">
              <a:solidFill>
                <a:srgbClr val="1C7B70"/>
              </a:solidFill>
            </a:endParaRPr>
          </a:p>
        </p:txBody>
      </p:sp>
    </p:spTree>
    <p:extLst>
      <p:ext uri="{BB962C8B-B14F-4D97-AF65-F5344CB8AC3E}">
        <p14:creationId xmlns:p14="http://schemas.microsoft.com/office/powerpoint/2010/main" val="23597738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1000"/>
                                        <p:tgtEl>
                                          <p:spTgt spid="4"/>
                                        </p:tgtEl>
                                      </p:cBhvr>
                                    </p:animEffect>
                                    <p:set>
                                      <p:cBhvr>
                                        <p:cTn id="12" dur="1" fill="hold">
                                          <p:stCondLst>
                                            <p:cond delay="999"/>
                                          </p:stCondLst>
                                        </p:cTn>
                                        <p:tgtEl>
                                          <p:spTgt spid="4"/>
                                        </p:tgtEl>
                                        <p:attrNameLst>
                                          <p:attrName>style.visibility</p:attrName>
                                        </p:attrNameLst>
                                      </p:cBhvr>
                                      <p:to>
                                        <p:strVal val="hidden"/>
                                      </p:to>
                                    </p:se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wipe(down)">
                                      <p:cBhvr>
                                        <p:cTn id="1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2" name="Group 1"/>
          <p:cNvGrpSpPr/>
          <p:nvPr/>
        </p:nvGrpSpPr>
        <p:grpSpPr>
          <a:xfrm>
            <a:off x="155223" y="874888"/>
            <a:ext cx="8791222" cy="3654777"/>
            <a:chOff x="276531" y="475467"/>
            <a:chExt cx="8598737" cy="4190348"/>
          </a:xfrm>
        </p:grpSpPr>
        <p:sp>
          <p:nvSpPr>
            <p:cNvPr id="637" name="Shape 637"/>
            <p:cNvSpPr/>
            <p:nvPr/>
          </p:nvSpPr>
          <p:spPr>
            <a:xfrm>
              <a:off x="276531" y="475467"/>
              <a:ext cx="8598737" cy="1056818"/>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644" name="Shape 644"/>
            <p:cNvSpPr/>
            <p:nvPr/>
          </p:nvSpPr>
          <p:spPr>
            <a:xfrm>
              <a:off x="276531" y="2037152"/>
              <a:ext cx="8598736" cy="1056818"/>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645" name="Shape 645"/>
            <p:cNvSpPr/>
            <p:nvPr/>
          </p:nvSpPr>
          <p:spPr>
            <a:xfrm>
              <a:off x="276531" y="3608997"/>
              <a:ext cx="8598737" cy="1056818"/>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638" name="Shape 638"/>
            <p:cNvSpPr/>
            <p:nvPr/>
          </p:nvSpPr>
          <p:spPr>
            <a:xfrm>
              <a:off x="1412459" y="565299"/>
              <a:ext cx="4425840" cy="707886"/>
            </a:xfrm>
            <a:prstGeom prst="rect">
              <a:avLst/>
            </a:prstGeom>
            <a:noFill/>
            <a:ln>
              <a:noFill/>
            </a:ln>
          </p:spPr>
          <p:txBody>
            <a:bodyPr lIns="91425" tIns="45700" rIns="91425" bIns="45700" anchor="t" anchorCtr="0">
              <a:noAutofit/>
            </a:bodyPr>
            <a:lstStyle/>
            <a:p>
              <a:pPr algn="ctr" defTabSz="914400">
                <a:buSzPct val="25000"/>
              </a:pPr>
              <a:r>
                <a:rPr lang="en-US" sz="2000" kern="0" dirty="0">
                  <a:solidFill>
                    <a:srgbClr val="000000"/>
                  </a:solidFill>
                  <a:latin typeface="Roboto"/>
                  <a:ea typeface="Roboto"/>
                  <a:cs typeface="Roboto"/>
                  <a:sym typeface="Roboto"/>
                  <a:rtl val="0"/>
                </a:rPr>
                <a:t>Application Framework</a:t>
              </a:r>
            </a:p>
          </p:txBody>
        </p:sp>
        <p:sp>
          <p:nvSpPr>
            <p:cNvPr id="639" name="Shape 639"/>
            <p:cNvSpPr/>
            <p:nvPr/>
          </p:nvSpPr>
          <p:spPr>
            <a:xfrm>
              <a:off x="1330188" y="3716403"/>
              <a:ext cx="4590382" cy="349010"/>
            </a:xfrm>
            <a:prstGeom prst="rect">
              <a:avLst/>
            </a:prstGeom>
            <a:noFill/>
            <a:ln>
              <a:noFill/>
            </a:ln>
          </p:spPr>
          <p:txBody>
            <a:bodyPr lIns="91425" tIns="45700" rIns="91425" bIns="45700" anchor="t" anchorCtr="0">
              <a:noAutofit/>
            </a:bodyPr>
            <a:lstStyle/>
            <a:p>
              <a:pPr algn="ctr" defTabSz="914400">
                <a:buSzPct val="25000"/>
              </a:pPr>
              <a:r>
                <a:rPr lang="en-US" sz="2000" kern="0" dirty="0">
                  <a:solidFill>
                    <a:srgbClr val="000000"/>
                  </a:solidFill>
                  <a:latin typeface="Roboto"/>
                  <a:ea typeface="Roboto"/>
                  <a:cs typeface="Roboto"/>
                  <a:sym typeface="Roboto"/>
                  <a:rtl val="0"/>
                </a:rPr>
                <a:t>Infrastructure Automation</a:t>
              </a:r>
            </a:p>
          </p:txBody>
        </p:sp>
        <p:sp>
          <p:nvSpPr>
            <p:cNvPr id="640" name="Shape 640"/>
            <p:cNvSpPr/>
            <p:nvPr/>
          </p:nvSpPr>
          <p:spPr>
            <a:xfrm>
              <a:off x="2138595" y="2157018"/>
              <a:ext cx="2973566" cy="392658"/>
            </a:xfrm>
            <a:prstGeom prst="rect">
              <a:avLst/>
            </a:prstGeom>
            <a:noFill/>
            <a:ln>
              <a:noFill/>
            </a:ln>
          </p:spPr>
          <p:txBody>
            <a:bodyPr lIns="91425" tIns="45700" rIns="91425" bIns="45700" anchor="t" anchorCtr="0">
              <a:noAutofit/>
            </a:bodyPr>
            <a:lstStyle/>
            <a:p>
              <a:pPr algn="ctr" defTabSz="914400">
                <a:buSzPct val="25000"/>
              </a:pPr>
              <a:r>
                <a:rPr lang="en-US" sz="2000" kern="0" dirty="0">
                  <a:solidFill>
                    <a:srgbClr val="000000"/>
                  </a:solidFill>
                  <a:latin typeface="Roboto"/>
                  <a:ea typeface="Roboto"/>
                  <a:cs typeface="Roboto"/>
                  <a:sym typeface="Roboto"/>
                  <a:rtl val="0"/>
                </a:rPr>
                <a:t>Platform Runtime</a:t>
              </a:r>
            </a:p>
          </p:txBody>
        </p:sp>
        <p:sp>
          <p:nvSpPr>
            <p:cNvPr id="641" name="Shape 641"/>
            <p:cNvSpPr/>
            <p:nvPr/>
          </p:nvSpPr>
          <p:spPr>
            <a:xfrm>
              <a:off x="1185918" y="949869"/>
              <a:ext cx="4878922" cy="504162"/>
            </a:xfrm>
            <a:prstGeom prst="rect">
              <a:avLst/>
            </a:prstGeom>
            <a:noFill/>
            <a:ln>
              <a:noFill/>
            </a:ln>
          </p:spPr>
          <p:txBody>
            <a:bodyPr lIns="91425" tIns="45700" rIns="91425" bIns="45700" anchor="t" anchorCtr="0">
              <a:noAutofit/>
            </a:bodyPr>
            <a:lstStyle/>
            <a:p>
              <a:pPr algn="ctr" defTabSz="914400">
                <a:buSzPct val="25000"/>
              </a:pPr>
              <a:r>
                <a:rPr lang="en-US" sz="1200" kern="0" dirty="0">
                  <a:solidFill>
                    <a:srgbClr val="000000"/>
                  </a:solidFill>
                  <a:latin typeface="Roboto"/>
                  <a:ea typeface="Roboto"/>
                  <a:cs typeface="Roboto"/>
                  <a:sym typeface="Roboto"/>
                  <a:rtl val="0"/>
                </a:rPr>
                <a:t>Language </a:t>
              </a:r>
              <a:r>
                <a:rPr lang="en-US" sz="1200" kern="0" dirty="0" smtClean="0">
                  <a:solidFill>
                    <a:srgbClr val="000000"/>
                  </a:solidFill>
                  <a:latin typeface="Roboto"/>
                  <a:ea typeface="Roboto"/>
                  <a:cs typeface="Roboto"/>
                  <a:sym typeface="Roboto"/>
                  <a:rtl val="0"/>
                </a:rPr>
                <a:t>framework for microservice-based </a:t>
              </a:r>
              <a:r>
                <a:rPr lang="en-US" sz="1200" kern="0" dirty="0">
                  <a:solidFill>
                    <a:srgbClr val="000000"/>
                  </a:solidFill>
                  <a:latin typeface="Roboto"/>
                  <a:ea typeface="Roboto"/>
                  <a:cs typeface="Roboto"/>
                  <a:sym typeface="Roboto"/>
                  <a:rtl val="0"/>
                </a:rPr>
                <a:t>architectures </a:t>
              </a:r>
              <a:r>
                <a:rPr lang="en-US" sz="1200" kern="0" dirty="0" smtClean="0">
                  <a:solidFill>
                    <a:srgbClr val="000000"/>
                  </a:solidFill>
                  <a:latin typeface="Roboto"/>
                  <a:ea typeface="Roboto"/>
                  <a:cs typeface="Roboto"/>
                  <a:sym typeface="Roboto"/>
                  <a:rtl val="0"/>
                </a:rPr>
                <a:t>including components </a:t>
              </a:r>
              <a:r>
                <a:rPr lang="en-US" sz="1200" kern="0" dirty="0">
                  <a:solidFill>
                    <a:srgbClr val="000000"/>
                  </a:solidFill>
                  <a:latin typeface="Roboto"/>
                  <a:ea typeface="Roboto"/>
                  <a:cs typeface="Roboto"/>
                  <a:sym typeface="Roboto"/>
                  <a:rtl val="0"/>
                </a:rPr>
                <a:t>for service discovery, </a:t>
              </a:r>
              <a:r>
                <a:rPr lang="en-US" sz="1200" kern="0" dirty="0" smtClean="0">
                  <a:solidFill>
                    <a:srgbClr val="000000"/>
                  </a:solidFill>
                  <a:latin typeface="Roboto"/>
                  <a:ea typeface="Roboto"/>
                  <a:cs typeface="Roboto"/>
                  <a:sym typeface="Roboto"/>
                  <a:rtl val="0"/>
                </a:rPr>
                <a:t>metrics and </a:t>
              </a:r>
              <a:r>
                <a:rPr lang="en-US" sz="1200" kern="0" dirty="0">
                  <a:solidFill>
                    <a:srgbClr val="000000"/>
                  </a:solidFill>
                  <a:latin typeface="Roboto"/>
                  <a:ea typeface="Roboto"/>
                  <a:cs typeface="Roboto"/>
                  <a:sym typeface="Roboto"/>
                  <a:rtl val="0"/>
                </a:rPr>
                <a:t>circuit </a:t>
              </a:r>
              <a:r>
                <a:rPr lang="en-US" sz="1200" kern="0" dirty="0" smtClean="0">
                  <a:solidFill>
                    <a:srgbClr val="000000"/>
                  </a:solidFill>
                  <a:latin typeface="Roboto"/>
                  <a:ea typeface="Roboto"/>
                  <a:cs typeface="Roboto"/>
                  <a:sym typeface="Roboto"/>
                  <a:rtl val="0"/>
                </a:rPr>
                <a:t>breakers.</a:t>
              </a:r>
              <a:endParaRPr lang="en-US" sz="1200" kern="0" dirty="0">
                <a:solidFill>
                  <a:srgbClr val="000000"/>
                </a:solidFill>
                <a:latin typeface="Roboto"/>
                <a:ea typeface="Roboto"/>
                <a:cs typeface="Roboto"/>
                <a:sym typeface="Roboto"/>
                <a:rtl val="0"/>
              </a:endParaRPr>
            </a:p>
          </p:txBody>
        </p:sp>
        <p:sp>
          <p:nvSpPr>
            <p:cNvPr id="642" name="Shape 642"/>
            <p:cNvSpPr/>
            <p:nvPr/>
          </p:nvSpPr>
          <p:spPr>
            <a:xfrm>
              <a:off x="1147069" y="2482353"/>
              <a:ext cx="4956619" cy="526051"/>
            </a:xfrm>
            <a:prstGeom prst="rect">
              <a:avLst/>
            </a:prstGeom>
            <a:noFill/>
            <a:ln>
              <a:noFill/>
            </a:ln>
          </p:spPr>
          <p:txBody>
            <a:bodyPr lIns="91425" tIns="45700" rIns="91425" bIns="45700" anchor="ctr" anchorCtr="0">
              <a:noAutofit/>
            </a:bodyPr>
            <a:lstStyle/>
            <a:p>
              <a:pPr algn="ctr" defTabSz="914400">
                <a:buSzPct val="25000"/>
              </a:pPr>
              <a:r>
                <a:rPr lang="en-US" sz="1200" kern="0" dirty="0">
                  <a:solidFill>
                    <a:srgbClr val="000000"/>
                  </a:solidFill>
                  <a:latin typeface="Roboto"/>
                  <a:ea typeface="Roboto"/>
                  <a:cs typeface="Roboto"/>
                  <a:sym typeface="Roboto"/>
                  <a:rtl val="0"/>
                </a:rPr>
                <a:t>Application container runtime with </a:t>
              </a:r>
              <a:r>
                <a:rPr lang="en-US" sz="1200" kern="0" dirty="0" smtClean="0">
                  <a:solidFill>
                    <a:srgbClr val="000000"/>
                  </a:solidFill>
                  <a:latin typeface="Roboto"/>
                  <a:ea typeface="Roboto"/>
                  <a:cs typeface="Roboto"/>
                  <a:sym typeface="Roboto"/>
                  <a:rtl val="0"/>
                </a:rPr>
                <a:t>attachable backing </a:t>
              </a:r>
              <a:r>
                <a:rPr lang="en-US" sz="1200" kern="0" dirty="0">
                  <a:solidFill>
                    <a:srgbClr val="000000"/>
                  </a:solidFill>
                  <a:latin typeface="Roboto"/>
                  <a:ea typeface="Roboto"/>
                  <a:cs typeface="Roboto"/>
                  <a:sym typeface="Roboto"/>
                  <a:rtl val="0"/>
                </a:rPr>
                <a:t>services, automated </a:t>
              </a:r>
              <a:r>
                <a:rPr lang="en-US" sz="1200" kern="0" dirty="0" smtClean="0">
                  <a:solidFill>
                    <a:srgbClr val="000000"/>
                  </a:solidFill>
                  <a:latin typeface="Roboto"/>
                  <a:ea typeface="Roboto"/>
                  <a:cs typeface="Roboto"/>
                  <a:sym typeface="Roboto"/>
                  <a:rtl val="0"/>
                </a:rPr>
                <a:t>CI/CD, </a:t>
              </a:r>
              <a:r>
                <a:rPr lang="en-US" sz="1200" kern="0" dirty="0">
                  <a:solidFill>
                    <a:srgbClr val="000000"/>
                  </a:solidFill>
                  <a:latin typeface="Roboto"/>
                  <a:ea typeface="Roboto"/>
                  <a:cs typeface="Roboto"/>
                  <a:sym typeface="Roboto"/>
                  <a:rtl val="0"/>
                </a:rPr>
                <a:t>routing, health management and logging.</a:t>
              </a:r>
            </a:p>
          </p:txBody>
        </p:sp>
        <p:sp>
          <p:nvSpPr>
            <p:cNvPr id="643" name="Shape 643"/>
            <p:cNvSpPr/>
            <p:nvPr/>
          </p:nvSpPr>
          <p:spPr>
            <a:xfrm>
              <a:off x="1147068" y="4113364"/>
              <a:ext cx="5174911" cy="545492"/>
            </a:xfrm>
            <a:prstGeom prst="rect">
              <a:avLst/>
            </a:prstGeom>
            <a:noFill/>
            <a:ln>
              <a:noFill/>
            </a:ln>
          </p:spPr>
          <p:txBody>
            <a:bodyPr lIns="91425" tIns="45700" rIns="91425" bIns="45700" anchor="t" anchorCtr="0">
              <a:noAutofit/>
            </a:bodyPr>
            <a:lstStyle/>
            <a:p>
              <a:pPr algn="ctr" defTabSz="914400">
                <a:buSzPct val="25000"/>
              </a:pPr>
              <a:r>
                <a:rPr lang="en-US" sz="1200" kern="0" dirty="0" smtClean="0">
                  <a:solidFill>
                    <a:srgbClr val="000000"/>
                  </a:solidFill>
                  <a:latin typeface="Roboto"/>
                  <a:ea typeface="Roboto"/>
                  <a:cs typeface="Roboto"/>
                  <a:sym typeface="Roboto"/>
                  <a:rtl val="0"/>
                </a:rPr>
                <a:t>A single deployment API for </a:t>
              </a:r>
              <a:r>
                <a:rPr lang="en-US" sz="1200" kern="0" dirty="0">
                  <a:solidFill>
                    <a:srgbClr val="000000"/>
                  </a:solidFill>
                  <a:latin typeface="Roboto"/>
                  <a:ea typeface="Roboto"/>
                  <a:cs typeface="Roboto"/>
                  <a:sym typeface="Roboto"/>
                  <a:rtl val="0"/>
                </a:rPr>
                <a:t>provisioning </a:t>
              </a:r>
              <a:r>
                <a:rPr lang="en-US" sz="1200" kern="0" dirty="0" smtClean="0">
                  <a:solidFill>
                    <a:srgbClr val="000000"/>
                  </a:solidFill>
                  <a:latin typeface="Roboto"/>
                  <a:ea typeface="Roboto"/>
                  <a:cs typeface="Roboto"/>
                  <a:sym typeface="Roboto"/>
                  <a:rtl val="0"/>
                </a:rPr>
                <a:t>for bit</a:t>
              </a:r>
              <a:r>
                <a:rPr lang="en-US" sz="1200" kern="0" dirty="0">
                  <a:solidFill>
                    <a:srgbClr val="000000"/>
                  </a:solidFill>
                  <a:latin typeface="Roboto"/>
                  <a:ea typeface="Roboto"/>
                  <a:cs typeface="Roboto"/>
                  <a:sym typeface="Roboto"/>
                  <a:rtl val="0"/>
                </a:rPr>
                <a:t>-for-bit, consistent, self-healing deployments across </a:t>
              </a:r>
              <a:r>
                <a:rPr lang="en-US" sz="1200" kern="0" dirty="0" smtClean="0">
                  <a:solidFill>
                    <a:srgbClr val="000000"/>
                  </a:solidFill>
                  <a:latin typeface="Roboto"/>
                  <a:ea typeface="Roboto"/>
                  <a:cs typeface="Roboto"/>
                  <a:sym typeface="Roboto"/>
                  <a:rtl val="0"/>
                </a:rPr>
                <a:t>any private or public cloud.</a:t>
              </a:r>
              <a:endParaRPr lang="en-US" sz="1200" kern="0" dirty="0">
                <a:solidFill>
                  <a:srgbClr val="000000"/>
                </a:solidFill>
                <a:latin typeface="Roboto"/>
                <a:ea typeface="Roboto"/>
                <a:cs typeface="Roboto"/>
                <a:sym typeface="Roboto"/>
                <a:rtl val="0"/>
              </a:endParaRPr>
            </a:p>
          </p:txBody>
        </p:sp>
        <p:pic>
          <p:nvPicPr>
            <p:cNvPr id="4" name="Picture 3"/>
            <p:cNvPicPr>
              <a:picLocks noChangeAspect="1"/>
            </p:cNvPicPr>
            <p:nvPr/>
          </p:nvPicPr>
          <p:blipFill>
            <a:blip r:embed="rId3">
              <a:duotone>
                <a:schemeClr val="accent2">
                  <a:shade val="45000"/>
                  <a:satMod val="135000"/>
                </a:schemeClr>
                <a:prstClr val="white"/>
              </a:duotone>
            </a:blip>
            <a:stretch>
              <a:fillRect/>
            </a:stretch>
          </p:blipFill>
          <p:spPr>
            <a:xfrm>
              <a:off x="547518" y="581011"/>
              <a:ext cx="424711" cy="600696"/>
            </a:xfrm>
            <a:prstGeom prst="rect">
              <a:avLst/>
            </a:prstGeom>
          </p:spPr>
        </p:pic>
        <p:sp>
          <p:nvSpPr>
            <p:cNvPr id="5" name="Rectangle 4"/>
            <p:cNvSpPr/>
            <p:nvPr/>
          </p:nvSpPr>
          <p:spPr>
            <a:xfrm>
              <a:off x="537472" y="1147340"/>
              <a:ext cx="444803" cy="276999"/>
            </a:xfrm>
            <a:prstGeom prst="rect">
              <a:avLst/>
            </a:prstGeom>
          </p:spPr>
          <p:txBody>
            <a:bodyPr wrap="none">
              <a:spAutoFit/>
            </a:bodyPr>
            <a:lstStyle/>
            <a:p>
              <a:r>
                <a:rPr lang="en-US" sz="1200" kern="0" dirty="0" err="1" smtClean="0">
                  <a:solidFill>
                    <a:srgbClr val="000000"/>
                  </a:solidFill>
                  <a:latin typeface="Roboto"/>
                  <a:ea typeface="Roboto"/>
                  <a:cs typeface="Roboto"/>
                  <a:sym typeface="Roboto"/>
                  <a:rtl val="0"/>
                </a:rPr>
                <a:t>Dev</a:t>
              </a:r>
              <a:endParaRPr lang="en-US" dirty="0">
                <a:solidFill>
                  <a:srgbClr val="000000"/>
                </a:solidFill>
              </a:endParaRPr>
            </a:p>
          </p:txBody>
        </p:sp>
        <p:sp>
          <p:nvSpPr>
            <p:cNvPr id="42" name="Rectangle 41"/>
            <p:cNvSpPr/>
            <p:nvPr/>
          </p:nvSpPr>
          <p:spPr>
            <a:xfrm>
              <a:off x="338779" y="2731405"/>
              <a:ext cx="444803" cy="276999"/>
            </a:xfrm>
            <a:prstGeom prst="rect">
              <a:avLst/>
            </a:prstGeom>
          </p:spPr>
          <p:txBody>
            <a:bodyPr wrap="none">
              <a:spAutoFit/>
            </a:bodyPr>
            <a:lstStyle/>
            <a:p>
              <a:r>
                <a:rPr lang="en-US" sz="1200" kern="0" dirty="0" err="1" smtClean="0">
                  <a:solidFill>
                    <a:srgbClr val="000000"/>
                  </a:solidFill>
                  <a:latin typeface="Roboto"/>
                  <a:ea typeface="Roboto"/>
                  <a:cs typeface="Roboto"/>
                  <a:sym typeface="Roboto"/>
                  <a:rtl val="0"/>
                </a:rPr>
                <a:t>Dev</a:t>
              </a:r>
              <a:endParaRPr lang="en-US" dirty="0">
                <a:solidFill>
                  <a:srgbClr val="000000"/>
                </a:solidFill>
              </a:endParaRPr>
            </a:p>
          </p:txBody>
        </p:sp>
        <p:sp>
          <p:nvSpPr>
            <p:cNvPr id="43" name="Rectangle 42"/>
            <p:cNvSpPr/>
            <p:nvPr/>
          </p:nvSpPr>
          <p:spPr>
            <a:xfrm>
              <a:off x="764695" y="2741256"/>
              <a:ext cx="457502" cy="276999"/>
            </a:xfrm>
            <a:prstGeom prst="rect">
              <a:avLst/>
            </a:prstGeom>
          </p:spPr>
          <p:txBody>
            <a:bodyPr wrap="none">
              <a:spAutoFit/>
            </a:bodyPr>
            <a:lstStyle/>
            <a:p>
              <a:r>
                <a:rPr lang="en-US" sz="1200" kern="0" dirty="0" smtClean="0">
                  <a:solidFill>
                    <a:srgbClr val="000000"/>
                  </a:solidFill>
                  <a:latin typeface="Roboto"/>
                  <a:ea typeface="Roboto"/>
                  <a:cs typeface="Roboto"/>
                  <a:sym typeface="Roboto"/>
                  <a:rtl val="0"/>
                </a:rPr>
                <a:t>Ops</a:t>
              </a:r>
              <a:endParaRPr lang="en-US" dirty="0">
                <a:solidFill>
                  <a:srgbClr val="000000"/>
                </a:solidFill>
              </a:endParaRPr>
            </a:p>
          </p:txBody>
        </p:sp>
        <p:sp>
          <p:nvSpPr>
            <p:cNvPr id="44" name="Rectangle 43"/>
            <p:cNvSpPr/>
            <p:nvPr/>
          </p:nvSpPr>
          <p:spPr>
            <a:xfrm>
              <a:off x="556264" y="4331985"/>
              <a:ext cx="457502" cy="276999"/>
            </a:xfrm>
            <a:prstGeom prst="rect">
              <a:avLst/>
            </a:prstGeom>
          </p:spPr>
          <p:txBody>
            <a:bodyPr wrap="none">
              <a:spAutoFit/>
            </a:bodyPr>
            <a:lstStyle/>
            <a:p>
              <a:r>
                <a:rPr lang="en-US" sz="1200" kern="0" dirty="0" smtClean="0">
                  <a:solidFill>
                    <a:srgbClr val="000000"/>
                  </a:solidFill>
                  <a:latin typeface="Roboto"/>
                  <a:ea typeface="Roboto"/>
                  <a:cs typeface="Roboto"/>
                  <a:sym typeface="Roboto"/>
                  <a:rtl val="0"/>
                </a:rPr>
                <a:t>Ops</a:t>
              </a:r>
              <a:endParaRPr lang="en-US" dirty="0">
                <a:solidFill>
                  <a:srgbClr val="000000"/>
                </a:solidFill>
              </a:endParaRPr>
            </a:p>
          </p:txBody>
        </p:sp>
        <p:pic>
          <p:nvPicPr>
            <p:cNvPr id="69" name="Picture 68"/>
            <p:cNvPicPr>
              <a:picLocks noChangeAspect="1"/>
            </p:cNvPicPr>
            <p:nvPr/>
          </p:nvPicPr>
          <p:blipFill>
            <a:blip r:embed="rId3">
              <a:duotone>
                <a:schemeClr val="accent2">
                  <a:shade val="45000"/>
                  <a:satMod val="135000"/>
                </a:schemeClr>
                <a:prstClr val="white"/>
              </a:duotone>
            </a:blip>
            <a:stretch>
              <a:fillRect/>
            </a:stretch>
          </p:blipFill>
          <p:spPr>
            <a:xfrm>
              <a:off x="348825" y="2168552"/>
              <a:ext cx="424711" cy="600696"/>
            </a:xfrm>
            <a:prstGeom prst="rect">
              <a:avLst/>
            </a:prstGeom>
          </p:spPr>
        </p:pic>
        <p:pic>
          <p:nvPicPr>
            <p:cNvPr id="70" name="Picture 69"/>
            <p:cNvPicPr>
              <a:picLocks noChangeAspect="1"/>
            </p:cNvPicPr>
            <p:nvPr/>
          </p:nvPicPr>
          <p:blipFill>
            <a:blip r:embed="rId3">
              <a:duotone>
                <a:schemeClr val="accent5">
                  <a:shade val="45000"/>
                  <a:satMod val="135000"/>
                </a:schemeClr>
                <a:prstClr val="white"/>
              </a:duotone>
            </a:blip>
            <a:stretch>
              <a:fillRect/>
            </a:stretch>
          </p:blipFill>
          <p:spPr>
            <a:xfrm>
              <a:off x="781091" y="2168552"/>
              <a:ext cx="424711" cy="600696"/>
            </a:xfrm>
            <a:prstGeom prst="rect">
              <a:avLst/>
            </a:prstGeom>
          </p:spPr>
        </p:pic>
        <p:pic>
          <p:nvPicPr>
            <p:cNvPr id="74" name="Picture 73"/>
            <p:cNvPicPr>
              <a:picLocks noChangeAspect="1"/>
            </p:cNvPicPr>
            <p:nvPr/>
          </p:nvPicPr>
          <p:blipFill>
            <a:blip r:embed="rId3">
              <a:duotone>
                <a:schemeClr val="accent5">
                  <a:shade val="45000"/>
                  <a:satMod val="135000"/>
                </a:schemeClr>
                <a:prstClr val="white"/>
              </a:duotone>
            </a:blip>
            <a:stretch>
              <a:fillRect/>
            </a:stretch>
          </p:blipFill>
          <p:spPr>
            <a:xfrm>
              <a:off x="572660" y="3736136"/>
              <a:ext cx="424711" cy="600696"/>
            </a:xfrm>
            <a:prstGeom prst="rect">
              <a:avLst/>
            </a:prstGeom>
          </p:spPr>
        </p:pic>
        <p:pic>
          <p:nvPicPr>
            <p:cNvPr id="54" name="Shape 650"/>
            <p:cNvPicPr preferRelativeResize="0"/>
            <p:nvPr/>
          </p:nvPicPr>
          <p:blipFill rotWithShape="1">
            <a:blip r:embed="rId4">
              <a:alphaModFix/>
            </a:blip>
            <a:srcRect t="21144" r="55715" b="28964"/>
            <a:stretch/>
          </p:blipFill>
          <p:spPr>
            <a:xfrm>
              <a:off x="7941823" y="699812"/>
              <a:ext cx="796386" cy="301100"/>
            </a:xfrm>
            <a:prstGeom prst="rect">
              <a:avLst/>
            </a:prstGeom>
            <a:noFill/>
            <a:ln>
              <a:noFill/>
            </a:ln>
          </p:spPr>
        </p:pic>
        <p:pic>
          <p:nvPicPr>
            <p:cNvPr id="55" name="Shape 651"/>
            <p:cNvPicPr preferRelativeResize="0"/>
            <p:nvPr/>
          </p:nvPicPr>
          <p:blipFill rotWithShape="1">
            <a:blip r:embed="rId4">
              <a:alphaModFix/>
            </a:blip>
            <a:srcRect l="50285" t="21128" b="20942"/>
            <a:stretch/>
          </p:blipFill>
          <p:spPr>
            <a:xfrm>
              <a:off x="7860799" y="961301"/>
              <a:ext cx="894034" cy="349603"/>
            </a:xfrm>
            <a:prstGeom prst="rect">
              <a:avLst/>
            </a:prstGeom>
            <a:noFill/>
            <a:ln>
              <a:noFill/>
            </a:ln>
          </p:spPr>
        </p:pic>
        <p:pic>
          <p:nvPicPr>
            <p:cNvPr id="59" name="Picture 58"/>
            <p:cNvPicPr>
              <a:picLocks noChangeAspect="1"/>
            </p:cNvPicPr>
            <p:nvPr/>
          </p:nvPicPr>
          <p:blipFill>
            <a:blip r:embed="rId5"/>
            <a:stretch>
              <a:fillRect/>
            </a:stretch>
          </p:blipFill>
          <p:spPr>
            <a:xfrm>
              <a:off x="6384175" y="566249"/>
              <a:ext cx="487256" cy="487256"/>
            </a:xfrm>
            <a:prstGeom prst="rect">
              <a:avLst/>
            </a:prstGeom>
          </p:spPr>
        </p:pic>
        <p:pic>
          <p:nvPicPr>
            <p:cNvPr id="60" name="Picture 59" descr="spring-clou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7430" y="514252"/>
              <a:ext cx="582146" cy="582146"/>
            </a:xfrm>
            <a:prstGeom prst="rect">
              <a:avLst/>
            </a:prstGeom>
          </p:spPr>
        </p:pic>
        <p:pic>
          <p:nvPicPr>
            <p:cNvPr id="61" name="Picture 60"/>
            <p:cNvPicPr>
              <a:picLocks noChangeAspect="1"/>
            </p:cNvPicPr>
            <p:nvPr/>
          </p:nvPicPr>
          <p:blipFill>
            <a:blip r:embed="rId7"/>
            <a:stretch>
              <a:fillRect/>
            </a:stretch>
          </p:blipFill>
          <p:spPr>
            <a:xfrm>
              <a:off x="6442829" y="3737966"/>
              <a:ext cx="877523" cy="565651"/>
            </a:xfrm>
            <a:prstGeom prst="rect">
              <a:avLst/>
            </a:prstGeom>
          </p:spPr>
        </p:pic>
        <p:sp>
          <p:nvSpPr>
            <p:cNvPr id="62" name="Rectangle 61"/>
            <p:cNvSpPr/>
            <p:nvPr/>
          </p:nvSpPr>
          <p:spPr>
            <a:xfrm>
              <a:off x="7033563" y="1002526"/>
              <a:ext cx="689881" cy="461665"/>
            </a:xfrm>
            <a:prstGeom prst="rect">
              <a:avLst/>
            </a:prstGeom>
          </p:spPr>
          <p:txBody>
            <a:bodyPr wrap="none">
              <a:spAutoFit/>
            </a:bodyPr>
            <a:lstStyle/>
            <a:p>
              <a:pPr algn="ctr"/>
              <a:r>
                <a:rPr lang="en-US" sz="1200" kern="0" dirty="0" smtClean="0">
                  <a:solidFill>
                    <a:srgbClr val="5DA831"/>
                  </a:solidFill>
                  <a:latin typeface="Montserrat"/>
                  <a:ea typeface="Roboto"/>
                  <a:cs typeface="Montserrat"/>
                  <a:sym typeface="Roboto"/>
                  <a:rtl val="0"/>
                </a:rPr>
                <a:t>Spring</a:t>
              </a:r>
            </a:p>
            <a:p>
              <a:pPr algn="ctr"/>
              <a:r>
                <a:rPr lang="en-US" sz="1200" kern="0" dirty="0" smtClean="0">
                  <a:solidFill>
                    <a:srgbClr val="5DA831"/>
                  </a:solidFill>
                  <a:latin typeface="Montserrat"/>
                  <a:ea typeface="Roboto"/>
                  <a:cs typeface="Montserrat"/>
                  <a:sym typeface="Roboto"/>
                  <a:rtl val="0"/>
                </a:rPr>
                <a:t>Cloud</a:t>
              </a:r>
              <a:endParaRPr lang="en-US" dirty="0">
                <a:solidFill>
                  <a:srgbClr val="5DA831"/>
                </a:solidFill>
                <a:latin typeface="Montserrat"/>
                <a:cs typeface="Montserrat"/>
              </a:endParaRPr>
            </a:p>
          </p:txBody>
        </p:sp>
        <p:sp>
          <p:nvSpPr>
            <p:cNvPr id="63" name="Rectangle 62"/>
            <p:cNvSpPr/>
            <p:nvPr/>
          </p:nvSpPr>
          <p:spPr>
            <a:xfrm>
              <a:off x="6284941" y="1002526"/>
              <a:ext cx="685725" cy="461665"/>
            </a:xfrm>
            <a:prstGeom prst="rect">
              <a:avLst/>
            </a:prstGeom>
          </p:spPr>
          <p:txBody>
            <a:bodyPr wrap="none">
              <a:spAutoFit/>
            </a:bodyPr>
            <a:lstStyle/>
            <a:p>
              <a:pPr algn="ctr"/>
              <a:r>
                <a:rPr lang="en-US" sz="1200" kern="0" dirty="0" smtClean="0">
                  <a:solidFill>
                    <a:srgbClr val="5DA831"/>
                  </a:solidFill>
                  <a:latin typeface="Montserrat"/>
                  <a:ea typeface="Roboto"/>
                  <a:cs typeface="Montserrat"/>
                  <a:sym typeface="Roboto"/>
                  <a:rtl val="0"/>
                </a:rPr>
                <a:t>Spring</a:t>
              </a:r>
            </a:p>
            <a:p>
              <a:pPr algn="ctr"/>
              <a:r>
                <a:rPr lang="en-US" sz="1200" kern="0" dirty="0" smtClean="0">
                  <a:solidFill>
                    <a:srgbClr val="5DA831"/>
                  </a:solidFill>
                  <a:latin typeface="Montserrat"/>
                  <a:ea typeface="Roboto"/>
                  <a:cs typeface="Montserrat"/>
                  <a:sym typeface="Roboto"/>
                  <a:rtl val="0"/>
                </a:rPr>
                <a:t>Boot</a:t>
              </a:r>
              <a:endParaRPr lang="en-US" dirty="0">
                <a:solidFill>
                  <a:srgbClr val="5DA831"/>
                </a:solidFill>
                <a:latin typeface="Montserrat"/>
                <a:cs typeface="Montserrat"/>
              </a:endParaRPr>
            </a:p>
          </p:txBody>
        </p:sp>
        <p:sp>
          <p:nvSpPr>
            <p:cNvPr id="64" name="Shape 652"/>
            <p:cNvSpPr/>
            <p:nvPr/>
          </p:nvSpPr>
          <p:spPr>
            <a:xfrm>
              <a:off x="6395646" y="4347337"/>
              <a:ext cx="1166970" cy="212895"/>
            </a:xfrm>
            <a:prstGeom prst="rect">
              <a:avLst/>
            </a:prstGeom>
            <a:noFill/>
            <a:ln>
              <a:noFill/>
            </a:ln>
          </p:spPr>
          <p:txBody>
            <a:bodyPr lIns="91425" tIns="45700" rIns="91425" bIns="45700" anchor="t" anchorCtr="0">
              <a:noAutofit/>
            </a:bodyPr>
            <a:lstStyle/>
            <a:p>
              <a:pPr algn="ctr" defTabSz="914400">
                <a:buSzPct val="25000"/>
              </a:pPr>
              <a:r>
                <a:rPr lang="en-US" sz="1400" kern="0" dirty="0" smtClean="0">
                  <a:solidFill>
                    <a:srgbClr val="000000"/>
                  </a:solidFill>
                  <a:latin typeface="Roboto"/>
                  <a:ea typeface="Roboto"/>
                  <a:cs typeface="Roboto"/>
                  <a:sym typeface="Roboto"/>
                  <a:rtl val="0"/>
                </a:rPr>
                <a:t>BOSH</a:t>
              </a:r>
              <a:endParaRPr lang="en-US" sz="1400" kern="0" dirty="0">
                <a:solidFill>
                  <a:srgbClr val="000000"/>
                </a:solidFill>
                <a:latin typeface="Roboto"/>
                <a:ea typeface="Roboto"/>
                <a:cs typeface="Roboto"/>
                <a:sym typeface="Roboto"/>
                <a:rtl val="0"/>
              </a:endParaRPr>
            </a:p>
          </p:txBody>
        </p:sp>
        <p:pic>
          <p:nvPicPr>
            <p:cNvPr id="68" name="Picture 67"/>
            <p:cNvPicPr>
              <a:picLocks noChangeAspect="1"/>
            </p:cNvPicPr>
            <p:nvPr/>
          </p:nvPicPr>
          <p:blipFill rotWithShape="1">
            <a:blip r:embed="rId8"/>
            <a:srcRect l="41205" b="-11762"/>
            <a:stretch/>
          </p:blipFill>
          <p:spPr>
            <a:xfrm>
              <a:off x="6153029" y="2581105"/>
              <a:ext cx="1332430" cy="335304"/>
            </a:xfrm>
            <a:prstGeom prst="rect">
              <a:avLst/>
            </a:prstGeom>
          </p:spPr>
        </p:pic>
        <p:pic>
          <p:nvPicPr>
            <p:cNvPr id="73" name="Picture 72"/>
            <p:cNvPicPr>
              <a:picLocks noChangeAspect="1"/>
            </p:cNvPicPr>
            <p:nvPr/>
          </p:nvPicPr>
          <p:blipFill rotWithShape="1">
            <a:blip r:embed="rId8"/>
            <a:srcRect t="1" r="60471" b="31920"/>
            <a:stretch/>
          </p:blipFill>
          <p:spPr>
            <a:xfrm>
              <a:off x="6364496" y="2326698"/>
              <a:ext cx="905043" cy="206353"/>
            </a:xfrm>
            <a:prstGeom prst="rect">
              <a:avLst/>
            </a:prstGeom>
          </p:spPr>
        </p:pic>
        <p:sp>
          <p:nvSpPr>
            <p:cNvPr id="76" name="Shape 652"/>
            <p:cNvSpPr/>
            <p:nvPr/>
          </p:nvSpPr>
          <p:spPr>
            <a:xfrm>
              <a:off x="7417879" y="2733905"/>
              <a:ext cx="1410191" cy="253521"/>
            </a:xfrm>
            <a:prstGeom prst="rect">
              <a:avLst/>
            </a:prstGeom>
            <a:noFill/>
            <a:ln>
              <a:noFill/>
            </a:ln>
          </p:spPr>
          <p:txBody>
            <a:bodyPr lIns="91425" tIns="45700" rIns="91425" bIns="45700" anchor="t" anchorCtr="0">
              <a:noAutofit/>
            </a:bodyPr>
            <a:lstStyle/>
            <a:p>
              <a:pPr algn="ctr" defTabSz="914400">
                <a:buSzPct val="25000"/>
              </a:pPr>
              <a:r>
                <a:rPr lang="en-US" sz="1400" b="1" kern="0" dirty="0">
                  <a:solidFill>
                    <a:srgbClr val="000000"/>
                  </a:solidFill>
                  <a:latin typeface="Roboto"/>
                  <a:ea typeface="Roboto"/>
                  <a:cs typeface="Roboto"/>
                  <a:sym typeface="Roboto"/>
                  <a:rtl val="0"/>
                </a:rPr>
                <a:t>Cloud Foundry</a:t>
              </a:r>
            </a:p>
          </p:txBody>
        </p:sp>
        <p:sp>
          <p:nvSpPr>
            <p:cNvPr id="77" name="Shape 653"/>
            <p:cNvSpPr/>
            <p:nvPr/>
          </p:nvSpPr>
          <p:spPr>
            <a:xfrm>
              <a:off x="7726510" y="2538684"/>
              <a:ext cx="792929" cy="238113"/>
            </a:xfrm>
            <a:prstGeom prst="rect">
              <a:avLst/>
            </a:prstGeom>
            <a:noFill/>
            <a:ln>
              <a:noFill/>
            </a:ln>
          </p:spPr>
          <p:txBody>
            <a:bodyPr lIns="91425" tIns="45700" rIns="91425" bIns="45700" anchor="t" anchorCtr="0">
              <a:noAutofit/>
            </a:bodyPr>
            <a:lstStyle/>
            <a:p>
              <a:pPr algn="ctr" defTabSz="914400">
                <a:buSzPct val="25000"/>
              </a:pPr>
              <a:r>
                <a:rPr lang="en-US" sz="1400" kern="0" dirty="0">
                  <a:solidFill>
                    <a:srgbClr val="000000"/>
                  </a:solidFill>
                  <a:latin typeface="Roboto"/>
                  <a:ea typeface="Roboto"/>
                  <a:cs typeface="Roboto"/>
                  <a:sym typeface="Roboto"/>
                  <a:rtl val="0"/>
                </a:rPr>
                <a:t>Pivotal</a:t>
              </a:r>
            </a:p>
          </p:txBody>
        </p:sp>
        <p:pic>
          <p:nvPicPr>
            <p:cNvPr id="78" name="Picture 77"/>
            <p:cNvPicPr>
              <a:picLocks noChangeAspect="1"/>
            </p:cNvPicPr>
            <p:nvPr/>
          </p:nvPicPr>
          <p:blipFill rotWithShape="1">
            <a:blip r:embed="rId9"/>
            <a:srcRect l="15906" t="39337" r="64588" b="41817"/>
            <a:stretch/>
          </p:blipFill>
          <p:spPr>
            <a:xfrm>
              <a:off x="7818830" y="2129095"/>
              <a:ext cx="608288" cy="454125"/>
            </a:xfrm>
            <a:prstGeom prst="rect">
              <a:avLst/>
            </a:prstGeom>
          </p:spPr>
        </p:pic>
        <p:sp>
          <p:nvSpPr>
            <p:cNvPr id="79" name="Shape 652"/>
            <p:cNvSpPr/>
            <p:nvPr/>
          </p:nvSpPr>
          <p:spPr>
            <a:xfrm>
              <a:off x="7417879" y="4284584"/>
              <a:ext cx="1410191" cy="253521"/>
            </a:xfrm>
            <a:prstGeom prst="rect">
              <a:avLst/>
            </a:prstGeom>
            <a:noFill/>
            <a:ln>
              <a:noFill/>
            </a:ln>
          </p:spPr>
          <p:txBody>
            <a:bodyPr lIns="91425" tIns="45700" rIns="91425" bIns="45700" anchor="t" anchorCtr="0">
              <a:noAutofit/>
            </a:bodyPr>
            <a:lstStyle/>
            <a:p>
              <a:pPr algn="ctr" defTabSz="914400">
                <a:buSzPct val="25000"/>
              </a:pPr>
              <a:r>
                <a:rPr lang="en-US" sz="1400" b="1" kern="0" dirty="0">
                  <a:solidFill>
                    <a:srgbClr val="000000"/>
                  </a:solidFill>
                  <a:latin typeface="Roboto"/>
                  <a:ea typeface="Roboto"/>
                  <a:cs typeface="Roboto"/>
                  <a:sym typeface="Roboto"/>
                  <a:rtl val="0"/>
                </a:rPr>
                <a:t>Cloud Foundry</a:t>
              </a:r>
            </a:p>
          </p:txBody>
        </p:sp>
        <p:sp>
          <p:nvSpPr>
            <p:cNvPr id="80" name="Shape 653"/>
            <p:cNvSpPr/>
            <p:nvPr/>
          </p:nvSpPr>
          <p:spPr>
            <a:xfrm>
              <a:off x="7726510" y="4078988"/>
              <a:ext cx="792929" cy="238113"/>
            </a:xfrm>
            <a:prstGeom prst="rect">
              <a:avLst/>
            </a:prstGeom>
            <a:noFill/>
            <a:ln>
              <a:noFill/>
            </a:ln>
          </p:spPr>
          <p:txBody>
            <a:bodyPr lIns="91425" tIns="45700" rIns="91425" bIns="45700" anchor="t" anchorCtr="0">
              <a:noAutofit/>
            </a:bodyPr>
            <a:lstStyle/>
            <a:p>
              <a:pPr algn="ctr" defTabSz="914400">
                <a:buSzPct val="25000"/>
              </a:pPr>
              <a:r>
                <a:rPr lang="en-US" sz="1400" kern="0" dirty="0">
                  <a:solidFill>
                    <a:srgbClr val="000000"/>
                  </a:solidFill>
                  <a:latin typeface="Roboto"/>
                  <a:ea typeface="Roboto"/>
                  <a:cs typeface="Roboto"/>
                  <a:sym typeface="Roboto"/>
                  <a:rtl val="0"/>
                </a:rPr>
                <a:t>Pivotal</a:t>
              </a:r>
            </a:p>
          </p:txBody>
        </p:sp>
        <p:pic>
          <p:nvPicPr>
            <p:cNvPr id="81" name="Picture 80"/>
            <p:cNvPicPr>
              <a:picLocks noChangeAspect="1"/>
            </p:cNvPicPr>
            <p:nvPr/>
          </p:nvPicPr>
          <p:blipFill rotWithShape="1">
            <a:blip r:embed="rId9"/>
            <a:srcRect l="15906" t="39337" r="64588" b="41817"/>
            <a:stretch/>
          </p:blipFill>
          <p:spPr>
            <a:xfrm>
              <a:off x="7818830" y="3664105"/>
              <a:ext cx="608288" cy="454125"/>
            </a:xfrm>
            <a:prstGeom prst="rect">
              <a:avLst/>
            </a:prstGeom>
          </p:spPr>
        </p:pic>
        <p:sp>
          <p:nvSpPr>
            <p:cNvPr id="82" name="Rectangle 81"/>
            <p:cNvSpPr/>
            <p:nvPr/>
          </p:nvSpPr>
          <p:spPr>
            <a:xfrm>
              <a:off x="477520" y="1619829"/>
              <a:ext cx="8397748" cy="307777"/>
            </a:xfrm>
            <a:prstGeom prst="rect">
              <a:avLst/>
            </a:prstGeom>
          </p:spPr>
          <p:txBody>
            <a:bodyPr wrap="square">
              <a:spAutoFit/>
            </a:bodyPr>
            <a:lstStyle/>
            <a:p>
              <a:pPr algn="ctr"/>
              <a:r>
                <a:rPr lang="en-US" sz="1400" kern="0" dirty="0" smtClean="0">
                  <a:solidFill>
                    <a:srgbClr val="000000"/>
                  </a:solidFill>
                  <a:latin typeface="Roboto Bold"/>
                  <a:ea typeface="Roboto"/>
                  <a:cs typeface="Roboto Bold"/>
                  <a:sym typeface="Roboto"/>
                  <a:rtl val="0"/>
                </a:rPr>
                <a:t>Contract: </a:t>
              </a:r>
              <a:r>
                <a:rPr lang="en-US" sz="1400" b="1" kern="0" dirty="0" smtClean="0">
                  <a:solidFill>
                    <a:srgbClr val="000000"/>
                  </a:solidFill>
                  <a:latin typeface="Roboto Bold"/>
                  <a:ea typeface="Roboto"/>
                  <a:cs typeface="Roboto Bold"/>
                  <a:sym typeface="Roboto"/>
                  <a:rtl val="0"/>
                </a:rPr>
                <a:t>12 Factor Application</a:t>
              </a:r>
              <a:endParaRPr lang="en-US" sz="2000" b="1" dirty="0">
                <a:solidFill>
                  <a:srgbClr val="000000"/>
                </a:solidFill>
                <a:latin typeface="Roboto Bold"/>
                <a:cs typeface="Roboto Bold"/>
              </a:endParaRPr>
            </a:p>
          </p:txBody>
        </p:sp>
        <p:sp>
          <p:nvSpPr>
            <p:cNvPr id="83" name="Rectangle 82"/>
            <p:cNvSpPr/>
            <p:nvPr/>
          </p:nvSpPr>
          <p:spPr>
            <a:xfrm>
              <a:off x="477520" y="3190799"/>
              <a:ext cx="8397748" cy="307777"/>
            </a:xfrm>
            <a:prstGeom prst="rect">
              <a:avLst/>
            </a:prstGeom>
          </p:spPr>
          <p:txBody>
            <a:bodyPr wrap="square">
              <a:spAutoFit/>
            </a:bodyPr>
            <a:lstStyle/>
            <a:p>
              <a:pPr algn="ctr"/>
              <a:r>
                <a:rPr lang="en-US" sz="1400" kern="0" dirty="0" smtClean="0">
                  <a:solidFill>
                    <a:srgbClr val="000000"/>
                  </a:solidFill>
                  <a:latin typeface="Roboto Bold"/>
                  <a:ea typeface="Roboto"/>
                  <a:cs typeface="Roboto Bold"/>
                  <a:sym typeface="Roboto"/>
                  <a:rtl val="0"/>
                </a:rPr>
                <a:t>Contract: </a:t>
              </a:r>
              <a:r>
                <a:rPr lang="en-US" sz="1400" b="1" kern="0" dirty="0" smtClean="0">
                  <a:solidFill>
                    <a:srgbClr val="000000"/>
                  </a:solidFill>
                  <a:latin typeface="Roboto Bold"/>
                  <a:ea typeface="Roboto"/>
                  <a:cs typeface="Roboto Bold"/>
                  <a:sym typeface="Roboto"/>
                  <a:rtl val="0"/>
                </a:rPr>
                <a:t>BOSH Release</a:t>
              </a:r>
              <a:endParaRPr lang="en-US" sz="2000" b="1" dirty="0">
                <a:solidFill>
                  <a:srgbClr val="000000"/>
                </a:solidFill>
                <a:latin typeface="Roboto Bold"/>
                <a:cs typeface="Roboto Bold"/>
              </a:endParaRPr>
            </a:p>
          </p:txBody>
        </p:sp>
        <p:pic>
          <p:nvPicPr>
            <p:cNvPr id="12" name="Picture 11"/>
            <p:cNvPicPr>
              <a:picLocks noChangeAspect="1"/>
            </p:cNvPicPr>
            <p:nvPr/>
          </p:nvPicPr>
          <p:blipFill>
            <a:blip r:embed="rId10"/>
            <a:stretch>
              <a:fillRect/>
            </a:stretch>
          </p:blipFill>
          <p:spPr>
            <a:xfrm>
              <a:off x="3142735" y="1649629"/>
              <a:ext cx="206495" cy="262737"/>
            </a:xfrm>
            <a:prstGeom prst="rect">
              <a:avLst/>
            </a:prstGeom>
          </p:spPr>
        </p:pic>
        <p:pic>
          <p:nvPicPr>
            <p:cNvPr id="84" name="Picture 83"/>
            <p:cNvPicPr>
              <a:picLocks noChangeAspect="1"/>
            </p:cNvPicPr>
            <p:nvPr/>
          </p:nvPicPr>
          <p:blipFill>
            <a:blip r:embed="rId10"/>
            <a:stretch>
              <a:fillRect/>
            </a:stretch>
          </p:blipFill>
          <p:spPr>
            <a:xfrm>
              <a:off x="3440532" y="3217403"/>
              <a:ext cx="206495" cy="262737"/>
            </a:xfrm>
            <a:prstGeom prst="rect">
              <a:avLst/>
            </a:prstGeom>
          </p:spPr>
        </p:pic>
      </p:grpSp>
      <p:sp>
        <p:nvSpPr>
          <p:cNvPr id="40" name="Title 1"/>
          <p:cNvSpPr txBox="1">
            <a:spLocks/>
          </p:cNvSpPr>
          <p:nvPr/>
        </p:nvSpPr>
        <p:spPr>
          <a:xfrm>
            <a:off x="110128" y="98224"/>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800" b="1" dirty="0" smtClean="0">
                <a:solidFill>
                  <a:srgbClr val="1C7B70"/>
                </a:solidFill>
              </a:rPr>
              <a:t>Cloud Native Platform Overview</a:t>
            </a:r>
          </a:p>
        </p:txBody>
      </p:sp>
    </p:spTree>
    <p:extLst>
      <p:ext uri="{BB962C8B-B14F-4D97-AF65-F5344CB8AC3E}">
        <p14:creationId xmlns:p14="http://schemas.microsoft.com/office/powerpoint/2010/main" val="25986757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18" y="690924"/>
            <a:ext cx="5283046" cy="3904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306704" y="1075528"/>
            <a:ext cx="2920954" cy="1077218"/>
          </a:xfrm>
          <a:prstGeom prst="rect">
            <a:avLst/>
          </a:prstGeom>
          <a:noFill/>
          <a:ln>
            <a:solidFill>
              <a:schemeClr val="bg1">
                <a:lumMod val="85000"/>
              </a:schemeClr>
            </a:solidFill>
          </a:ln>
        </p:spPr>
        <p:txBody>
          <a:bodyPr wrap="square" rtlCol="0">
            <a:spAutoFit/>
          </a:bodyPr>
          <a:lstStyle/>
          <a:p>
            <a:r>
              <a:rPr lang="en-US" sz="1600" dirty="0" smtClean="0"/>
              <a:t>“The hardest part of building microservices is in the outer architecture (All of the blue boxed components).”</a:t>
            </a:r>
            <a:endParaRPr lang="en-US" sz="1600" dirty="0"/>
          </a:p>
        </p:txBody>
      </p:sp>
      <p:sp>
        <p:nvSpPr>
          <p:cNvPr id="6" name="TextBox 5"/>
          <p:cNvSpPr txBox="1"/>
          <p:nvPr/>
        </p:nvSpPr>
        <p:spPr>
          <a:xfrm>
            <a:off x="5870696" y="2332933"/>
            <a:ext cx="3075793" cy="1077218"/>
          </a:xfrm>
          <a:prstGeom prst="rect">
            <a:avLst/>
          </a:prstGeom>
          <a:noFill/>
          <a:ln>
            <a:solidFill>
              <a:schemeClr val="bg1">
                <a:lumMod val="85000"/>
              </a:schemeClr>
            </a:solidFill>
          </a:ln>
        </p:spPr>
        <p:txBody>
          <a:bodyPr wrap="square" rtlCol="0">
            <a:spAutoFit/>
          </a:bodyPr>
          <a:lstStyle/>
          <a:p>
            <a:r>
              <a:rPr lang="en-US" sz="1600" dirty="0" smtClean="0"/>
              <a:t>“Easiest part of the microservices is in the inner architecture. The architecture of an individual </a:t>
            </a:r>
            <a:r>
              <a:rPr lang="en-US" sz="1600" dirty="0" err="1" smtClean="0"/>
              <a:t>microservice</a:t>
            </a:r>
            <a:r>
              <a:rPr lang="en-US" sz="1600" dirty="0" smtClean="0"/>
              <a:t>.”</a:t>
            </a:r>
            <a:endParaRPr lang="en-US" sz="1600" dirty="0"/>
          </a:p>
        </p:txBody>
      </p:sp>
      <p:sp>
        <p:nvSpPr>
          <p:cNvPr id="7" name="TextBox 6"/>
          <p:cNvSpPr txBox="1"/>
          <p:nvPr/>
        </p:nvSpPr>
        <p:spPr>
          <a:xfrm>
            <a:off x="4918364" y="3684075"/>
            <a:ext cx="3452091" cy="646331"/>
          </a:xfrm>
          <a:prstGeom prst="rect">
            <a:avLst/>
          </a:prstGeom>
          <a:solidFill>
            <a:schemeClr val="accent6">
              <a:lumMod val="60000"/>
              <a:lumOff val="40000"/>
            </a:schemeClr>
          </a:solidFill>
          <a:ln>
            <a:solidFill>
              <a:schemeClr val="bg1">
                <a:lumMod val="85000"/>
              </a:schemeClr>
            </a:solidFill>
          </a:ln>
        </p:spPr>
        <p:txBody>
          <a:bodyPr wrap="square" rtlCol="0">
            <a:spAutoFit/>
          </a:bodyPr>
          <a:lstStyle/>
          <a:p>
            <a:r>
              <a:rPr lang="en-US" b="1" i="1" dirty="0" smtClean="0"/>
              <a:t>Cloud Native platforms provide the outer architecture</a:t>
            </a:r>
            <a:endParaRPr lang="en-US" b="1" i="1" dirty="0"/>
          </a:p>
        </p:txBody>
      </p:sp>
      <p:sp>
        <p:nvSpPr>
          <p:cNvPr id="9" name="Title 3"/>
          <p:cNvSpPr>
            <a:spLocks noGrp="1"/>
          </p:cNvSpPr>
          <p:nvPr>
            <p:ph type="title"/>
          </p:nvPr>
        </p:nvSpPr>
        <p:spPr>
          <a:xfrm>
            <a:off x="113722" y="149918"/>
            <a:ext cx="9030278" cy="474445"/>
          </a:xfrm>
        </p:spPr>
        <p:txBody>
          <a:bodyPr/>
          <a:lstStyle/>
          <a:p>
            <a:pPr lvl="0"/>
            <a:r>
              <a:rPr lang="en-US" sz="2800" b="1" dirty="0" smtClean="0">
                <a:solidFill>
                  <a:srgbClr val="1C7B70"/>
                </a:solidFill>
              </a:rPr>
              <a:t>The Role of Cloud Native Platforms in </a:t>
            </a:r>
            <a:r>
              <a:rPr lang="en-US" sz="2800" b="1" dirty="0" err="1" smtClean="0">
                <a:solidFill>
                  <a:srgbClr val="1C7B70"/>
                </a:solidFill>
              </a:rPr>
              <a:t>Microservices</a:t>
            </a:r>
            <a:endParaRPr lang="en-US" sz="2800" b="1" dirty="0">
              <a:solidFill>
                <a:srgbClr val="1C7B70"/>
              </a:solidFill>
            </a:endParaRPr>
          </a:p>
        </p:txBody>
      </p:sp>
    </p:spTree>
    <p:extLst>
      <p:ext uri="{BB962C8B-B14F-4D97-AF65-F5344CB8AC3E}">
        <p14:creationId xmlns:p14="http://schemas.microsoft.com/office/powerpoint/2010/main" val="28740377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275128" y="186895"/>
            <a:ext cx="8777400"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buClr>
                <a:srgbClr val="008774"/>
              </a:buClr>
              <a:buSzPct val="25000"/>
              <a:buFont typeface="Arial"/>
              <a:buNone/>
            </a:pPr>
            <a:r>
              <a:rPr lang="en-US" sz="2800" b="1" dirty="0">
                <a:solidFill>
                  <a:srgbClr val="008774"/>
                </a:solidFill>
              </a:rPr>
              <a:t>Pivotal </a:t>
            </a:r>
            <a:r>
              <a:rPr lang="en-US" sz="2800" b="1" dirty="0" smtClean="0">
                <a:solidFill>
                  <a:srgbClr val="008774"/>
                </a:solidFill>
              </a:rPr>
              <a:t>Cloud </a:t>
            </a:r>
            <a:r>
              <a:rPr lang="en-US" sz="2800" b="1" dirty="0">
                <a:solidFill>
                  <a:srgbClr val="008774"/>
                </a:solidFill>
              </a:rPr>
              <a:t>Foundry</a:t>
            </a:r>
          </a:p>
          <a:p>
            <a:pPr marL="0" marR="0" lvl="0" indent="0" algn="l" rtl="0">
              <a:lnSpc>
                <a:spcPct val="90000"/>
              </a:lnSpc>
              <a:spcBef>
                <a:spcPts val="0"/>
              </a:spcBef>
              <a:buClr>
                <a:srgbClr val="008774"/>
              </a:buClr>
              <a:buSzPct val="25000"/>
              <a:buFont typeface="Arial"/>
              <a:buNone/>
            </a:pPr>
            <a:r>
              <a:rPr lang="en-US" sz="2000" b="0" i="1" dirty="0" smtClean="0">
                <a:solidFill>
                  <a:srgbClr val="000000"/>
                </a:solidFill>
                <a:latin typeface="+mj-lt"/>
              </a:rPr>
              <a:t>Worldwide cross industry adoption</a:t>
            </a:r>
            <a:endParaRPr lang="en-US" sz="2000" b="0" i="1" dirty="0">
              <a:solidFill>
                <a:srgbClr val="000000"/>
              </a:solidFill>
              <a:latin typeface="+mj-lt"/>
            </a:endParaRPr>
          </a:p>
        </p:txBody>
      </p:sp>
      <p:sp>
        <p:nvSpPr>
          <p:cNvPr id="166" name="Shape 166"/>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67" name="Shape 167"/>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68" name="Shape 168"/>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69" name="Shape 169"/>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0" name="Shape 170"/>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1" name="Shape 171"/>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2" name="Shape 172"/>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3" name="Shape 173"/>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4" name="Shape 174"/>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5" name="Shape 175"/>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6" name="Shape 176"/>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7" name="Shape 177"/>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8" name="Shape 178"/>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9" name="Shape 179"/>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80" name="Shape 180"/>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pic>
        <p:nvPicPr>
          <p:cNvPr id="181" name="Shape 181"/>
          <p:cNvPicPr preferRelativeResize="0"/>
          <p:nvPr/>
        </p:nvPicPr>
        <p:blipFill>
          <a:blip r:embed="rId3">
            <a:alphaModFix/>
          </a:blip>
          <a:stretch>
            <a:fillRect/>
          </a:stretch>
        </p:blipFill>
        <p:spPr>
          <a:xfrm>
            <a:off x="359950" y="3561550"/>
            <a:ext cx="1236437" cy="466881"/>
          </a:xfrm>
          <a:prstGeom prst="rect">
            <a:avLst/>
          </a:prstGeom>
          <a:noFill/>
          <a:ln>
            <a:noFill/>
          </a:ln>
        </p:spPr>
      </p:pic>
      <p:pic>
        <p:nvPicPr>
          <p:cNvPr id="182" name="Shape 182"/>
          <p:cNvPicPr preferRelativeResize="0"/>
          <p:nvPr/>
        </p:nvPicPr>
        <p:blipFill>
          <a:blip r:embed="rId4">
            <a:alphaModFix/>
          </a:blip>
          <a:stretch>
            <a:fillRect/>
          </a:stretch>
        </p:blipFill>
        <p:spPr>
          <a:xfrm>
            <a:off x="6449503" y="2512328"/>
            <a:ext cx="843025" cy="503499"/>
          </a:xfrm>
          <a:prstGeom prst="rect">
            <a:avLst/>
          </a:prstGeom>
          <a:noFill/>
          <a:ln>
            <a:noFill/>
          </a:ln>
        </p:spPr>
      </p:pic>
      <p:pic>
        <p:nvPicPr>
          <p:cNvPr id="183" name="Shape 183"/>
          <p:cNvPicPr preferRelativeResize="0"/>
          <p:nvPr/>
        </p:nvPicPr>
        <p:blipFill>
          <a:blip r:embed="rId5">
            <a:alphaModFix/>
          </a:blip>
          <a:stretch>
            <a:fillRect/>
          </a:stretch>
        </p:blipFill>
        <p:spPr>
          <a:xfrm>
            <a:off x="588550" y="1588717"/>
            <a:ext cx="515182" cy="494344"/>
          </a:xfrm>
          <a:prstGeom prst="rect">
            <a:avLst/>
          </a:prstGeom>
          <a:noFill/>
          <a:ln>
            <a:noFill/>
          </a:ln>
        </p:spPr>
      </p:pic>
      <p:pic>
        <p:nvPicPr>
          <p:cNvPr id="184" name="Shape 184"/>
          <p:cNvPicPr preferRelativeResize="0"/>
          <p:nvPr/>
        </p:nvPicPr>
        <p:blipFill>
          <a:blip r:embed="rId6">
            <a:alphaModFix/>
          </a:blip>
          <a:stretch>
            <a:fillRect/>
          </a:stretch>
        </p:blipFill>
        <p:spPr>
          <a:xfrm>
            <a:off x="2037890" y="1428525"/>
            <a:ext cx="627585" cy="814753"/>
          </a:xfrm>
          <a:prstGeom prst="rect">
            <a:avLst/>
          </a:prstGeom>
          <a:noFill/>
          <a:ln>
            <a:noFill/>
          </a:ln>
        </p:spPr>
      </p:pic>
      <p:pic>
        <p:nvPicPr>
          <p:cNvPr id="185" name="Shape 185"/>
          <p:cNvPicPr preferRelativeResize="0"/>
          <p:nvPr/>
        </p:nvPicPr>
        <p:blipFill>
          <a:blip r:embed="rId7">
            <a:alphaModFix/>
          </a:blip>
          <a:stretch>
            <a:fillRect/>
          </a:stretch>
        </p:blipFill>
        <p:spPr>
          <a:xfrm>
            <a:off x="1630427" y="2594725"/>
            <a:ext cx="1442510" cy="485190"/>
          </a:xfrm>
          <a:prstGeom prst="rect">
            <a:avLst/>
          </a:prstGeom>
          <a:noFill/>
          <a:ln>
            <a:noFill/>
          </a:ln>
        </p:spPr>
      </p:pic>
      <p:pic>
        <p:nvPicPr>
          <p:cNvPr id="186" name="Shape 186"/>
          <p:cNvPicPr preferRelativeResize="0"/>
          <p:nvPr/>
        </p:nvPicPr>
        <p:blipFill>
          <a:blip r:embed="rId8">
            <a:alphaModFix/>
          </a:blip>
          <a:stretch>
            <a:fillRect/>
          </a:stretch>
        </p:blipFill>
        <p:spPr>
          <a:xfrm>
            <a:off x="4949844" y="2461864"/>
            <a:ext cx="927328" cy="732362"/>
          </a:xfrm>
          <a:prstGeom prst="rect">
            <a:avLst/>
          </a:prstGeom>
          <a:noFill/>
          <a:ln>
            <a:noFill/>
          </a:ln>
        </p:spPr>
      </p:pic>
      <p:pic>
        <p:nvPicPr>
          <p:cNvPr id="187" name="Shape 187"/>
          <p:cNvPicPr preferRelativeResize="0"/>
          <p:nvPr/>
        </p:nvPicPr>
        <p:blipFill>
          <a:blip r:embed="rId9">
            <a:alphaModFix/>
          </a:blip>
          <a:stretch>
            <a:fillRect/>
          </a:stretch>
        </p:blipFill>
        <p:spPr>
          <a:xfrm>
            <a:off x="4973273" y="3730908"/>
            <a:ext cx="1142768" cy="274636"/>
          </a:xfrm>
          <a:prstGeom prst="rect">
            <a:avLst/>
          </a:prstGeom>
          <a:noFill/>
          <a:ln>
            <a:noFill/>
          </a:ln>
        </p:spPr>
      </p:pic>
      <p:pic>
        <p:nvPicPr>
          <p:cNvPr id="188" name="Shape 188"/>
          <p:cNvPicPr preferRelativeResize="0"/>
          <p:nvPr/>
        </p:nvPicPr>
        <p:blipFill>
          <a:blip r:embed="rId10">
            <a:alphaModFix/>
          </a:blip>
          <a:stretch>
            <a:fillRect/>
          </a:stretch>
        </p:blipFill>
        <p:spPr>
          <a:xfrm>
            <a:off x="3562441" y="3657660"/>
            <a:ext cx="1114667" cy="421108"/>
          </a:xfrm>
          <a:prstGeom prst="rect">
            <a:avLst/>
          </a:prstGeom>
          <a:noFill/>
          <a:ln>
            <a:noFill/>
          </a:ln>
        </p:spPr>
      </p:pic>
      <p:pic>
        <p:nvPicPr>
          <p:cNvPr id="189" name="Shape 189"/>
          <p:cNvPicPr preferRelativeResize="0"/>
          <p:nvPr/>
        </p:nvPicPr>
        <p:blipFill>
          <a:blip r:embed="rId11">
            <a:alphaModFix/>
          </a:blip>
          <a:stretch>
            <a:fillRect/>
          </a:stretch>
        </p:blipFill>
        <p:spPr>
          <a:xfrm>
            <a:off x="7697857" y="2712971"/>
            <a:ext cx="1142768" cy="476035"/>
          </a:xfrm>
          <a:prstGeom prst="rect">
            <a:avLst/>
          </a:prstGeom>
          <a:noFill/>
          <a:ln>
            <a:noFill/>
          </a:ln>
        </p:spPr>
      </p:pic>
      <p:pic>
        <p:nvPicPr>
          <p:cNvPr id="190" name="Shape 190"/>
          <p:cNvPicPr preferRelativeResize="0"/>
          <p:nvPr/>
        </p:nvPicPr>
        <p:blipFill>
          <a:blip r:embed="rId12">
            <a:alphaModFix/>
          </a:blip>
          <a:stretch>
            <a:fillRect/>
          </a:stretch>
        </p:blipFill>
        <p:spPr>
          <a:xfrm>
            <a:off x="1860335" y="3694290"/>
            <a:ext cx="1367575" cy="494344"/>
          </a:xfrm>
          <a:prstGeom prst="rect">
            <a:avLst/>
          </a:prstGeom>
          <a:noFill/>
          <a:ln>
            <a:noFill/>
          </a:ln>
        </p:spPr>
      </p:pic>
      <p:pic>
        <p:nvPicPr>
          <p:cNvPr id="191" name="Shape 191"/>
          <p:cNvPicPr preferRelativeResize="0"/>
          <p:nvPr/>
        </p:nvPicPr>
        <p:blipFill>
          <a:blip r:embed="rId13">
            <a:alphaModFix/>
          </a:blip>
          <a:stretch>
            <a:fillRect/>
          </a:stretch>
        </p:blipFill>
        <p:spPr>
          <a:xfrm>
            <a:off x="5048209" y="1565843"/>
            <a:ext cx="730622" cy="540117"/>
          </a:xfrm>
          <a:prstGeom prst="rect">
            <a:avLst/>
          </a:prstGeom>
          <a:noFill/>
          <a:ln>
            <a:noFill/>
          </a:ln>
        </p:spPr>
      </p:pic>
      <p:pic>
        <p:nvPicPr>
          <p:cNvPr id="192" name="Shape 192"/>
          <p:cNvPicPr preferRelativeResize="0"/>
          <p:nvPr/>
        </p:nvPicPr>
        <p:blipFill>
          <a:blip r:embed="rId14">
            <a:alphaModFix/>
          </a:blip>
          <a:stretch>
            <a:fillRect/>
          </a:stretch>
        </p:blipFill>
        <p:spPr>
          <a:xfrm>
            <a:off x="6530080" y="3634786"/>
            <a:ext cx="974163" cy="466881"/>
          </a:xfrm>
          <a:prstGeom prst="rect">
            <a:avLst/>
          </a:prstGeom>
          <a:noFill/>
          <a:ln>
            <a:noFill/>
          </a:ln>
        </p:spPr>
      </p:pic>
      <p:pic>
        <p:nvPicPr>
          <p:cNvPr id="193" name="Shape 193"/>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3233550" y="1469725"/>
            <a:ext cx="1367574" cy="767598"/>
          </a:xfrm>
          <a:prstGeom prst="rect">
            <a:avLst/>
          </a:prstGeom>
          <a:noFill/>
          <a:ln>
            <a:noFill/>
          </a:ln>
        </p:spPr>
      </p:pic>
      <p:sp>
        <p:nvSpPr>
          <p:cNvPr id="194" name="Shape 194"/>
          <p:cNvSpPr txBox="1"/>
          <p:nvPr/>
        </p:nvSpPr>
        <p:spPr>
          <a:xfrm>
            <a:off x="7826275" y="3485350"/>
            <a:ext cx="974099" cy="631500"/>
          </a:xfrm>
          <a:prstGeom prst="rect">
            <a:avLst/>
          </a:prstGeom>
          <a:noFill/>
          <a:ln w="9525" cap="flat" cmpd="sng">
            <a:solidFill>
              <a:srgbClr val="CCCCCC"/>
            </a:solidFill>
            <a:prstDash val="dot"/>
            <a:round/>
            <a:headEnd type="none" w="med" len="med"/>
            <a:tailEnd type="none" w="med" len="med"/>
          </a:ln>
        </p:spPr>
        <p:txBody>
          <a:bodyPr lIns="91425" tIns="91425" rIns="91425" bIns="91425" anchor="t" anchorCtr="0">
            <a:noAutofit/>
          </a:bodyPr>
          <a:lstStyle/>
          <a:p>
            <a:pPr>
              <a:spcBef>
                <a:spcPts val="0"/>
              </a:spcBef>
              <a:buNone/>
            </a:pPr>
            <a:r>
              <a:rPr lang="en-US" sz="1400" b="1" dirty="0"/>
              <a:t>And many more...</a:t>
            </a:r>
          </a:p>
        </p:txBody>
      </p:sp>
      <p:pic>
        <p:nvPicPr>
          <p:cNvPr id="195" name="Shape 195"/>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6220012" y="1588705"/>
            <a:ext cx="1142768" cy="392981"/>
          </a:xfrm>
          <a:prstGeom prst="rect">
            <a:avLst/>
          </a:prstGeom>
          <a:noFill/>
          <a:ln>
            <a:noFill/>
          </a:ln>
        </p:spPr>
      </p:pic>
      <p:pic>
        <p:nvPicPr>
          <p:cNvPr id="196" name="Shape 196"/>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7798483" y="1774516"/>
            <a:ext cx="927327" cy="242231"/>
          </a:xfrm>
          <a:prstGeom prst="rect">
            <a:avLst/>
          </a:prstGeom>
          <a:noFill/>
          <a:ln>
            <a:noFill/>
          </a:ln>
        </p:spPr>
      </p:pic>
      <p:pic>
        <p:nvPicPr>
          <p:cNvPr id="197" name="Shape 197"/>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520650" y="2373675"/>
            <a:ext cx="843025" cy="843002"/>
          </a:xfrm>
          <a:prstGeom prst="rect">
            <a:avLst/>
          </a:prstGeom>
          <a:noFill/>
          <a:ln>
            <a:noFill/>
          </a:ln>
        </p:spPr>
      </p:pic>
      <p:pic>
        <p:nvPicPr>
          <p:cNvPr id="198" name="Shape 198"/>
          <p:cNvPicPr preferRelativeResize="0"/>
          <p:nvPr/>
        </p:nvPicPr>
        <p:blipFill rotWithShape="1">
          <a:blip r:embed="rId19" cstate="screen">
            <a:alphaModFix/>
            <a:extLst>
              <a:ext uri="{28A0092B-C50C-407E-A947-70E740481C1C}">
                <a14:useLocalDpi xmlns:a14="http://schemas.microsoft.com/office/drawing/2010/main"/>
              </a:ext>
            </a:extLst>
          </a:blip>
          <a:srcRect t="11714" b="23350"/>
          <a:stretch/>
        </p:blipFill>
        <p:spPr>
          <a:xfrm>
            <a:off x="3290149" y="2449875"/>
            <a:ext cx="1367575" cy="665170"/>
          </a:xfrm>
          <a:prstGeom prst="rect">
            <a:avLst/>
          </a:prstGeom>
          <a:noFill/>
          <a:ln>
            <a:noFill/>
          </a:ln>
        </p:spPr>
      </p:pic>
    </p:spTree>
    <p:extLst>
      <p:ext uri="{BB962C8B-B14F-4D97-AF65-F5344CB8AC3E}">
        <p14:creationId xmlns:p14="http://schemas.microsoft.com/office/powerpoint/2010/main" val="35399459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10" name="Title 1"/>
          <p:cNvSpPr>
            <a:spLocks noGrp="1"/>
          </p:cNvSpPr>
          <p:nvPr>
            <p:ph type="title"/>
          </p:nvPr>
        </p:nvSpPr>
        <p:spPr>
          <a:xfrm>
            <a:off x="101771" y="90344"/>
            <a:ext cx="9042229" cy="922964"/>
          </a:xfrm>
        </p:spPr>
        <p:txBody>
          <a:bodyPr/>
          <a:lstStyle/>
          <a:p>
            <a:r>
              <a:rPr lang="en-US" sz="2600" dirty="0" smtClean="0"/>
              <a:t>Cloud </a:t>
            </a:r>
            <a:r>
              <a:rPr lang="en-US" sz="2600" dirty="0"/>
              <a:t>Foundry Foundation</a:t>
            </a:r>
            <a:r>
              <a:rPr lang="en-US" sz="2600" dirty="0" smtClean="0"/>
              <a:t>: </a:t>
            </a:r>
            <a:r>
              <a:rPr lang="en-US" sz="2600" dirty="0"/>
              <a:t>An Open Industry Standard</a:t>
            </a:r>
          </a:p>
        </p:txBody>
      </p:sp>
      <p:pic>
        <p:nvPicPr>
          <p:cNvPr id="11" name="Picture 52" descr="Akamai-Logo-Large-GLOBALGOODNETWORKS-645-3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9638" y="3274799"/>
            <a:ext cx="56832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328613" y="995363"/>
            <a:ext cx="8539162" cy="7461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328613" y="1853330"/>
            <a:ext cx="8539162" cy="11017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p:nvSpPr>
        <p:spPr>
          <a:xfrm>
            <a:off x="328613" y="3070012"/>
            <a:ext cx="8539162" cy="146367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Content Placeholder 2"/>
          <p:cNvSpPr txBox="1">
            <a:spLocks/>
          </p:cNvSpPr>
          <p:nvPr/>
        </p:nvSpPr>
        <p:spPr bwMode="gray">
          <a:xfrm>
            <a:off x="419100" y="1046163"/>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PLATINUM</a:t>
            </a:r>
          </a:p>
        </p:txBody>
      </p:sp>
      <p:sp>
        <p:nvSpPr>
          <p:cNvPr id="16" name="Content Placeholder 2"/>
          <p:cNvSpPr txBox="1">
            <a:spLocks/>
          </p:cNvSpPr>
          <p:nvPr/>
        </p:nvSpPr>
        <p:spPr bwMode="gray">
          <a:xfrm>
            <a:off x="419100" y="1996205"/>
            <a:ext cx="113506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GOLD</a:t>
            </a:r>
          </a:p>
        </p:txBody>
      </p:sp>
      <p:sp>
        <p:nvSpPr>
          <p:cNvPr id="17" name="Content Placeholder 2"/>
          <p:cNvSpPr txBox="1">
            <a:spLocks/>
          </p:cNvSpPr>
          <p:nvPr/>
        </p:nvSpPr>
        <p:spPr bwMode="gray">
          <a:xfrm>
            <a:off x="434975" y="3128749"/>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SILVER</a:t>
            </a:r>
          </a:p>
        </p:txBody>
      </p:sp>
      <p:sp>
        <p:nvSpPr>
          <p:cNvPr id="18" name="Rectangle 17"/>
          <p:cNvSpPr/>
          <p:nvPr/>
        </p:nvSpPr>
        <p:spPr>
          <a:xfrm>
            <a:off x="328613" y="1851743"/>
            <a:ext cx="34925" cy="1092200"/>
          </a:xfrm>
          <a:prstGeom prst="rect">
            <a:avLst/>
          </a:prstGeom>
          <a:solidFill>
            <a:srgbClr val="F27127"/>
          </a:solidFill>
          <a:ln>
            <a:solidFill>
              <a:srgbClr val="F2712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Rectangle 18"/>
          <p:cNvSpPr/>
          <p:nvPr/>
        </p:nvSpPr>
        <p:spPr>
          <a:xfrm>
            <a:off x="328613" y="995363"/>
            <a:ext cx="34925" cy="746125"/>
          </a:xfrm>
          <a:prstGeom prst="rect">
            <a:avLst/>
          </a:prstGeom>
          <a:solidFill>
            <a:srgbClr val="1F84C4"/>
          </a:solidFill>
          <a:ln>
            <a:solidFill>
              <a:srgbClr val="1F84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Rectangle 19"/>
          <p:cNvSpPr/>
          <p:nvPr/>
        </p:nvSpPr>
        <p:spPr>
          <a:xfrm flipH="1">
            <a:off x="325438" y="3073187"/>
            <a:ext cx="31750" cy="1463675"/>
          </a:xfrm>
          <a:prstGeom prst="rect">
            <a:avLst/>
          </a:prstGeom>
          <a:solidFill>
            <a:srgbClr val="9EB2BC"/>
          </a:solid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1" name="Picture 62" descr="1000px-EMC_Corporation_logo.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86971" y="1295371"/>
            <a:ext cx="66357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63" descr="2000px-IBM_logo.sv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86398" y="1331912"/>
            <a:ext cx="5365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64" descr="2000px-Intel-logo.sv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67404" y="1268413"/>
            <a:ext cx="5175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65" descr="Pivotal_TealOnWhite_RGB.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1700" y="1183436"/>
            <a:ext cx="1338766" cy="524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6" descr="2000px-HP_logo_2012.svg.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14988" y="1243013"/>
            <a:ext cx="392112"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8" descr="2000px-SAP_2011_logo.svg.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866063" y="1284288"/>
            <a:ext cx="606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1" descr="Accenture-red-arrow-logo.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33449" y="2456580"/>
            <a:ext cx="595794" cy="44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2" descr="Hortonworks-Logo.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813992" y="2035923"/>
            <a:ext cx="7635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73" descr="Capgemini.svg.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807427" y="2147456"/>
            <a:ext cx="961116" cy="22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75" descr="799px-NTT_logo.svg.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925296" y="2135536"/>
            <a:ext cx="7112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76" descr="BNY_Mellon.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144079" y="2026330"/>
            <a:ext cx="898908" cy="31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77" descr="centurylink-logo.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869202" y="2103270"/>
            <a:ext cx="10160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78" descr="swisscom-logo.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788221" y="2574086"/>
            <a:ext cx="84137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79" descr="SAS_logo_horiz.eps"/>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038891" y="2585024"/>
            <a:ext cx="429181" cy="17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asted-image.pdf"/>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60753" y="3683239"/>
            <a:ext cx="553603" cy="2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6" name="Picture 82" descr="Ericsson.jpg"/>
          <p:cNvPicPr>
            <a:picLocks noChangeAspect="1"/>
          </p:cNvPicPr>
          <p:nvPr/>
        </p:nvPicPr>
        <p:blipFill>
          <a:blip r:embed="rId19">
            <a:extLst>
              <a:ext uri="{28A0092B-C50C-407E-A947-70E740481C1C}">
                <a14:useLocalDpi xmlns:a14="http://schemas.microsoft.com/office/drawing/2010/main" val="0"/>
              </a:ext>
            </a:extLst>
          </a:blip>
          <a:srcRect t="22789" b="17180"/>
          <a:stretch>
            <a:fillRect/>
          </a:stretch>
        </p:blipFill>
        <p:spPr bwMode="auto">
          <a:xfrm>
            <a:off x="6819306" y="2586785"/>
            <a:ext cx="10223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83" descr="1280px-Verizon_logo.svg.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7999202" y="2445620"/>
            <a:ext cx="593725"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84" descr="1000px-Vmware.svg.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6427788" y="1358900"/>
            <a:ext cx="92868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87" descr="starkandwayne-logo-300w.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1818534" y="4192373"/>
            <a:ext cx="871676" cy="18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88" descr="docker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47798" y="3768512"/>
            <a:ext cx="8001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89" descr="redislabs-typeface.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1808605" y="3796634"/>
            <a:ext cx="6350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90" descr="logo_tcm100-871390.gif"/>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5668565" y="4053272"/>
            <a:ext cx="6032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92" descr="1920x1080xAppDynamics_logo_blog_300x31.png.pagespeed.ic_.3EuW_HDNfh.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2626550" y="3838096"/>
            <a:ext cx="1005459" cy="10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93" descr="logo_mimacom.png"/>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3927407" y="3801072"/>
            <a:ext cx="506848" cy="14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95" descr="anynines-logo-orange-white-bg-1280px.jpg"/>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5791610" y="3765073"/>
            <a:ext cx="8445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96" descr="10152636-mendix-logo.jpg"/>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4658137" y="4172999"/>
            <a:ext cx="7016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97" descr="thumbnailimage.img.jpg"/>
          <p:cNvPicPr>
            <a:picLocks noChangeAspect="1"/>
          </p:cNvPicPr>
          <p:nvPr/>
        </p:nvPicPr>
        <p:blipFill>
          <a:blip r:embed="rId30">
            <a:extLst>
              <a:ext uri="{28A0092B-C50C-407E-A947-70E740481C1C}">
                <a14:useLocalDpi xmlns:a14="http://schemas.microsoft.com/office/drawing/2010/main" val="0"/>
              </a:ext>
            </a:extLst>
          </a:blip>
          <a:srcRect b="44260"/>
          <a:stretch>
            <a:fillRect/>
          </a:stretch>
        </p:blipFill>
        <p:spPr bwMode="auto">
          <a:xfrm>
            <a:off x="900284" y="4232871"/>
            <a:ext cx="6826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98" descr="azul-horizontal-logo.png"/>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4844257" y="3812696"/>
            <a:ext cx="588962"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99" descr="Altoros_Logo1(1).pn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7848932" y="3768218"/>
            <a:ext cx="6858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00" descr="blue box.png"/>
          <p:cNvPicPr>
            <a:picLocks noChangeAspect="1"/>
          </p:cNvPicPr>
          <p:nvPr/>
        </p:nvPicPr>
        <p:blipFill>
          <a:blip r:embed="rId33">
            <a:extLst>
              <a:ext uri="{28A0092B-C50C-407E-A947-70E740481C1C}">
                <a14:useLocalDpi xmlns:a14="http://schemas.microsoft.com/office/drawing/2010/main" val="0"/>
              </a:ext>
            </a:extLst>
          </a:blip>
          <a:srcRect t="22913" b="22913"/>
          <a:stretch>
            <a:fillRect/>
          </a:stretch>
        </p:blipFill>
        <p:spPr bwMode="auto">
          <a:xfrm>
            <a:off x="2639351" y="3315356"/>
            <a:ext cx="7429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02" descr="cc13-canopy.jpg"/>
          <p:cNvPicPr>
            <a:picLocks noChangeAspect="1"/>
          </p:cNvPicPr>
          <p:nvPr/>
        </p:nvPicPr>
        <p:blipFill>
          <a:blip r:embed="rId34">
            <a:extLst>
              <a:ext uri="{28A0092B-C50C-407E-A947-70E740481C1C}">
                <a14:useLocalDpi xmlns:a14="http://schemas.microsoft.com/office/drawing/2010/main" val="0"/>
              </a:ext>
            </a:extLst>
          </a:blip>
          <a:srcRect/>
          <a:stretch>
            <a:fillRect/>
          </a:stretch>
        </p:blipFill>
        <p:spPr bwMode="auto">
          <a:xfrm>
            <a:off x="5809788" y="3340627"/>
            <a:ext cx="6985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04" descr="logo-design-cLoudcredo.jpg"/>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6788484" y="3346592"/>
            <a:ext cx="842963"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05" descr="535c118e58d213385600017b_Piston_Cloud_Computing_Logo.png"/>
          <p:cNvPicPr>
            <a:picLocks noChangeAspect="1"/>
          </p:cNvPicPr>
          <p:nvPr/>
        </p:nvPicPr>
        <p:blipFill>
          <a:blip r:embed="rId36">
            <a:extLst>
              <a:ext uri="{28A0092B-C50C-407E-A947-70E740481C1C}">
                <a14:useLocalDpi xmlns:a14="http://schemas.microsoft.com/office/drawing/2010/main" val="0"/>
              </a:ext>
            </a:extLst>
          </a:blip>
          <a:srcRect/>
          <a:stretch>
            <a:fillRect/>
          </a:stretch>
        </p:blipFill>
        <p:spPr bwMode="auto">
          <a:xfrm>
            <a:off x="5116891" y="3290576"/>
            <a:ext cx="6445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3"/>
          <p:cNvPicPr>
            <a:picLocks noChangeAspect="1"/>
          </p:cNvPicPr>
          <p:nvPr/>
        </p:nvPicPr>
        <p:blipFill>
          <a:blip r:embed="rId37"/>
          <a:stretch>
            <a:fillRect/>
          </a:stretch>
        </p:blipFill>
        <p:spPr>
          <a:xfrm>
            <a:off x="2819383" y="4016652"/>
            <a:ext cx="623620" cy="413657"/>
          </a:xfrm>
          <a:prstGeom prst="rect">
            <a:avLst/>
          </a:prstGeom>
        </p:spPr>
      </p:pic>
      <p:pic>
        <p:nvPicPr>
          <p:cNvPr id="55" name="Picture 54"/>
          <p:cNvPicPr>
            <a:picLocks noChangeAspect="1"/>
          </p:cNvPicPr>
          <p:nvPr/>
        </p:nvPicPr>
        <p:blipFill rotWithShape="1">
          <a:blip r:embed="rId38"/>
          <a:srcRect l="8923" t="992" r="9632" b="13078"/>
          <a:stretch/>
        </p:blipFill>
        <p:spPr>
          <a:xfrm>
            <a:off x="7284939" y="2045180"/>
            <a:ext cx="1390952" cy="314477"/>
          </a:xfrm>
          <a:prstGeom prst="rect">
            <a:avLst/>
          </a:prstGeom>
        </p:spPr>
      </p:pic>
      <p:pic>
        <p:nvPicPr>
          <p:cNvPr id="56" name="Picture 55"/>
          <p:cNvPicPr>
            <a:picLocks noChangeAspect="1"/>
          </p:cNvPicPr>
          <p:nvPr/>
        </p:nvPicPr>
        <p:blipFill>
          <a:blip r:embed="rId39"/>
          <a:stretch>
            <a:fillRect/>
          </a:stretch>
        </p:blipFill>
        <p:spPr>
          <a:xfrm>
            <a:off x="2025940" y="2479109"/>
            <a:ext cx="352107" cy="352107"/>
          </a:xfrm>
          <a:prstGeom prst="rect">
            <a:avLst/>
          </a:prstGeom>
        </p:spPr>
      </p:pic>
      <p:pic>
        <p:nvPicPr>
          <p:cNvPr id="57" name="Picture 56"/>
          <p:cNvPicPr>
            <a:picLocks noChangeAspect="1"/>
          </p:cNvPicPr>
          <p:nvPr/>
        </p:nvPicPr>
        <p:blipFill>
          <a:blip r:embed="rId40"/>
          <a:stretch>
            <a:fillRect/>
          </a:stretch>
        </p:blipFill>
        <p:spPr>
          <a:xfrm>
            <a:off x="1015814" y="2008703"/>
            <a:ext cx="348862" cy="348862"/>
          </a:xfrm>
          <a:prstGeom prst="rect">
            <a:avLst/>
          </a:prstGeom>
        </p:spPr>
      </p:pic>
      <p:pic>
        <p:nvPicPr>
          <p:cNvPr id="58" name="Picture 57"/>
          <p:cNvPicPr>
            <a:picLocks noChangeAspect="1"/>
          </p:cNvPicPr>
          <p:nvPr/>
        </p:nvPicPr>
        <p:blipFill>
          <a:blip r:embed="rId41"/>
          <a:stretch>
            <a:fillRect/>
          </a:stretch>
        </p:blipFill>
        <p:spPr>
          <a:xfrm>
            <a:off x="4897288" y="2602042"/>
            <a:ext cx="734479" cy="228382"/>
          </a:xfrm>
          <a:prstGeom prst="rect">
            <a:avLst/>
          </a:prstGeom>
        </p:spPr>
      </p:pic>
      <p:pic>
        <p:nvPicPr>
          <p:cNvPr id="59" name="Picture 58"/>
          <p:cNvPicPr>
            <a:picLocks noChangeAspect="1"/>
          </p:cNvPicPr>
          <p:nvPr/>
        </p:nvPicPr>
        <p:blipFill>
          <a:blip r:embed="rId42"/>
          <a:stretch>
            <a:fillRect/>
          </a:stretch>
        </p:blipFill>
        <p:spPr>
          <a:xfrm>
            <a:off x="2750176" y="2606980"/>
            <a:ext cx="696207" cy="146570"/>
          </a:xfrm>
          <a:prstGeom prst="rect">
            <a:avLst/>
          </a:prstGeom>
        </p:spPr>
      </p:pic>
      <p:pic>
        <p:nvPicPr>
          <p:cNvPr id="60" name="Picture 59"/>
          <p:cNvPicPr>
            <a:picLocks noChangeAspect="1"/>
          </p:cNvPicPr>
          <p:nvPr/>
        </p:nvPicPr>
        <p:blipFill>
          <a:blip r:embed="rId43"/>
          <a:stretch>
            <a:fillRect/>
          </a:stretch>
        </p:blipFill>
        <p:spPr>
          <a:xfrm>
            <a:off x="1804740" y="3372048"/>
            <a:ext cx="591101" cy="180979"/>
          </a:xfrm>
          <a:prstGeom prst="rect">
            <a:avLst/>
          </a:prstGeom>
        </p:spPr>
      </p:pic>
      <p:pic>
        <p:nvPicPr>
          <p:cNvPr id="61" name="Picture 60"/>
          <p:cNvPicPr>
            <a:picLocks noChangeAspect="1"/>
          </p:cNvPicPr>
          <p:nvPr/>
        </p:nvPicPr>
        <p:blipFill rotWithShape="1">
          <a:blip r:embed="rId44"/>
          <a:srcRect l="10726" r="6919" b="18373"/>
          <a:stretch/>
        </p:blipFill>
        <p:spPr>
          <a:xfrm>
            <a:off x="4499387" y="3302561"/>
            <a:ext cx="392951" cy="267317"/>
          </a:xfrm>
          <a:prstGeom prst="rect">
            <a:avLst/>
          </a:prstGeom>
        </p:spPr>
      </p:pic>
      <p:pic>
        <p:nvPicPr>
          <p:cNvPr id="62" name="Picture 61"/>
          <p:cNvPicPr>
            <a:picLocks noChangeAspect="1"/>
          </p:cNvPicPr>
          <p:nvPr/>
        </p:nvPicPr>
        <p:blipFill>
          <a:blip r:embed="rId45"/>
          <a:stretch>
            <a:fillRect/>
          </a:stretch>
        </p:blipFill>
        <p:spPr>
          <a:xfrm>
            <a:off x="3710070" y="3370996"/>
            <a:ext cx="559607" cy="205189"/>
          </a:xfrm>
          <a:prstGeom prst="rect">
            <a:avLst/>
          </a:prstGeom>
        </p:spPr>
      </p:pic>
      <p:pic>
        <p:nvPicPr>
          <p:cNvPr id="63" name="Picture 62"/>
          <p:cNvPicPr>
            <a:picLocks noChangeAspect="1"/>
          </p:cNvPicPr>
          <p:nvPr/>
        </p:nvPicPr>
        <p:blipFill>
          <a:blip r:embed="rId46"/>
          <a:stretch>
            <a:fillRect/>
          </a:stretch>
        </p:blipFill>
        <p:spPr>
          <a:xfrm>
            <a:off x="7961685" y="3336046"/>
            <a:ext cx="367132" cy="297837"/>
          </a:xfrm>
          <a:prstGeom prst="rect">
            <a:avLst/>
          </a:prstGeom>
        </p:spPr>
      </p:pic>
      <p:pic>
        <p:nvPicPr>
          <p:cNvPr id="64" name="Picture 63"/>
          <p:cNvPicPr>
            <a:picLocks noChangeAspect="1"/>
          </p:cNvPicPr>
          <p:nvPr/>
        </p:nvPicPr>
        <p:blipFill>
          <a:blip r:embed="rId47"/>
          <a:stretch>
            <a:fillRect/>
          </a:stretch>
        </p:blipFill>
        <p:spPr>
          <a:xfrm>
            <a:off x="3706637" y="4169880"/>
            <a:ext cx="591080" cy="189086"/>
          </a:xfrm>
          <a:prstGeom prst="rect">
            <a:avLst/>
          </a:prstGeom>
        </p:spPr>
      </p:pic>
      <p:pic>
        <p:nvPicPr>
          <p:cNvPr id="65" name="Picture 64"/>
          <p:cNvPicPr>
            <a:picLocks noChangeAspect="1"/>
          </p:cNvPicPr>
          <p:nvPr/>
        </p:nvPicPr>
        <p:blipFill>
          <a:blip r:embed="rId48"/>
          <a:stretch>
            <a:fillRect/>
          </a:stretch>
        </p:blipFill>
        <p:spPr>
          <a:xfrm>
            <a:off x="6575594" y="4090769"/>
            <a:ext cx="854963" cy="310896"/>
          </a:xfrm>
          <a:prstGeom prst="rect">
            <a:avLst/>
          </a:prstGeom>
        </p:spPr>
      </p:pic>
      <p:pic>
        <p:nvPicPr>
          <p:cNvPr id="66" name="Picture 65"/>
          <p:cNvPicPr>
            <a:picLocks noChangeAspect="1"/>
          </p:cNvPicPr>
          <p:nvPr/>
        </p:nvPicPr>
        <p:blipFill>
          <a:blip r:embed="rId49"/>
          <a:stretch>
            <a:fillRect/>
          </a:stretch>
        </p:blipFill>
        <p:spPr>
          <a:xfrm>
            <a:off x="7681536" y="4172872"/>
            <a:ext cx="875630" cy="173736"/>
          </a:xfrm>
          <a:prstGeom prst="rect">
            <a:avLst/>
          </a:prstGeom>
        </p:spPr>
      </p:pic>
    </p:spTree>
    <p:extLst>
      <p:ext uri="{BB962C8B-B14F-4D97-AF65-F5344CB8AC3E}">
        <p14:creationId xmlns:p14="http://schemas.microsoft.com/office/powerpoint/2010/main" val="8471188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175559" y="110383"/>
            <a:ext cx="8410574" cy="460374"/>
          </a:xfrm>
        </p:spPr>
        <p:txBody>
          <a:bodyPr/>
          <a:lstStyle/>
          <a:p>
            <a:pPr algn="l"/>
            <a:r>
              <a:rPr lang="en-US" sz="2800" b="1" dirty="0" smtClean="0">
                <a:solidFill>
                  <a:srgbClr val="1C7B70"/>
                </a:solidFill>
              </a:rPr>
              <a:t>Pivotal Cloud Foundry at a Glance</a:t>
            </a:r>
            <a:endParaRPr lang="en-US" sz="2800" b="1" dirty="0">
              <a:solidFill>
                <a:srgbClr val="1C7B70"/>
              </a:solidFill>
            </a:endParaRPr>
          </a:p>
        </p:txBody>
      </p:sp>
      <p:grpSp>
        <p:nvGrpSpPr>
          <p:cNvPr id="140" name="Group 139"/>
          <p:cNvGrpSpPr/>
          <p:nvPr/>
        </p:nvGrpSpPr>
        <p:grpSpPr>
          <a:xfrm>
            <a:off x="665480" y="741680"/>
            <a:ext cx="7813040" cy="3443662"/>
            <a:chOff x="302612" y="151047"/>
            <a:chExt cx="8582893" cy="3973998"/>
          </a:xfrm>
        </p:grpSpPr>
        <p:sp>
          <p:nvSpPr>
            <p:cNvPr id="141" name="Shape 666"/>
            <p:cNvSpPr/>
            <p:nvPr/>
          </p:nvSpPr>
          <p:spPr>
            <a:xfrm>
              <a:off x="302612" y="151048"/>
              <a:ext cx="6627633" cy="3413486"/>
            </a:xfrm>
            <a:prstGeom prst="rect">
              <a:avLst/>
            </a:prstGeom>
            <a:solidFill>
              <a:schemeClr val="bg1">
                <a:lumMod val="65000"/>
              </a:schemeClr>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142" name="Shape 667"/>
            <p:cNvSpPr/>
            <p:nvPr/>
          </p:nvSpPr>
          <p:spPr>
            <a:xfrm>
              <a:off x="391676" y="1020688"/>
              <a:ext cx="6423653" cy="2010385"/>
            </a:xfrm>
            <a:prstGeom prst="rect">
              <a:avLst/>
            </a:prstGeom>
            <a:solidFill>
              <a:schemeClr val="tx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3" name="Shape 668"/>
            <p:cNvSpPr/>
            <p:nvPr/>
          </p:nvSpPr>
          <p:spPr>
            <a:xfrm>
              <a:off x="7046922" y="151047"/>
              <a:ext cx="1822203" cy="3398617"/>
            </a:xfrm>
            <a:prstGeom prst="rect">
              <a:avLst/>
            </a:prstGeom>
            <a:solidFill>
              <a:srgbClr val="2E7CA2"/>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4" name="Shape 669"/>
            <p:cNvSpPr/>
            <p:nvPr/>
          </p:nvSpPr>
          <p:spPr>
            <a:xfrm>
              <a:off x="1552723" y="50642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145" name="Shape 670"/>
            <p:cNvSpPr/>
            <p:nvPr/>
          </p:nvSpPr>
          <p:spPr>
            <a:xfrm>
              <a:off x="2028875" y="1070886"/>
              <a:ext cx="3213038"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Application Framework</a:t>
              </a:r>
            </a:p>
          </p:txBody>
        </p:sp>
        <p:sp>
          <p:nvSpPr>
            <p:cNvPr id="146"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Services</a:t>
              </a:r>
            </a:p>
          </p:txBody>
        </p:sp>
        <p:sp>
          <p:nvSpPr>
            <p:cNvPr id="147"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1" i="0" u="none" strike="noStrike" cap="none" baseline="0" dirty="0">
                  <a:solidFill>
                    <a:srgbClr val="10253F"/>
                  </a:solidFill>
                  <a:latin typeface="Roboto"/>
                  <a:ea typeface="Roboto"/>
                  <a:cs typeface="Roboto"/>
                  <a:sym typeface="Roboto"/>
                </a:rPr>
                <a:t>Platform Runtime</a:t>
              </a:r>
            </a:p>
          </p:txBody>
        </p:sp>
        <p:sp>
          <p:nvSpPr>
            <p:cNvPr id="148" name="Shape 673"/>
            <p:cNvSpPr/>
            <p:nvPr/>
          </p:nvSpPr>
          <p:spPr>
            <a:xfrm>
              <a:off x="391679" y="50642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149" name="Shape 674"/>
            <p:cNvSpPr/>
            <p:nvPr/>
          </p:nvSpPr>
          <p:spPr>
            <a:xfrm>
              <a:off x="7148124" y="522049"/>
              <a:ext cx="1527078"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Database</a:t>
              </a:r>
            </a:p>
          </p:txBody>
        </p:sp>
        <p:sp>
          <p:nvSpPr>
            <p:cNvPr id="150" name="Shape 675"/>
            <p:cNvSpPr/>
            <p:nvPr/>
          </p:nvSpPr>
          <p:spPr>
            <a:xfrm>
              <a:off x="5505081" y="50151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151" name="Shape 676"/>
            <p:cNvSpPr/>
            <p:nvPr/>
          </p:nvSpPr>
          <p:spPr>
            <a:xfrm>
              <a:off x="3660609" y="50220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152" name="Shape 677"/>
            <p:cNvSpPr/>
            <p:nvPr/>
          </p:nvSpPr>
          <p:spPr>
            <a:xfrm>
              <a:off x="7148124" y="999889"/>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153" name="Shape 678"/>
            <p:cNvSpPr/>
            <p:nvPr/>
          </p:nvSpPr>
          <p:spPr>
            <a:xfrm>
              <a:off x="7148298" y="1502195"/>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154" name="Shape 679"/>
            <p:cNvSpPr/>
            <p:nvPr/>
          </p:nvSpPr>
          <p:spPr>
            <a:xfrm>
              <a:off x="7148298" y="1991574"/>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155" name="Shape 680"/>
            <p:cNvSpPr/>
            <p:nvPr/>
          </p:nvSpPr>
          <p:spPr>
            <a:xfrm>
              <a:off x="7152021" y="2460911"/>
              <a:ext cx="1526906"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156" name="Shape 681"/>
            <p:cNvSpPr/>
            <p:nvPr/>
          </p:nvSpPr>
          <p:spPr>
            <a:xfrm>
              <a:off x="7160212" y="2935417"/>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User Provided</a:t>
              </a:r>
            </a:p>
          </p:txBody>
        </p:sp>
        <p:sp>
          <p:nvSpPr>
            <p:cNvPr id="157" name="Shape 682"/>
            <p:cNvSpPr/>
            <p:nvPr/>
          </p:nvSpPr>
          <p:spPr>
            <a:xfrm>
              <a:off x="391679" y="3108290"/>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dk1"/>
                  </a:solidFill>
                  <a:latin typeface="Roboto"/>
                  <a:ea typeface="Roboto"/>
                  <a:cs typeface="Roboto"/>
                  <a:sym typeface="Roboto"/>
                </a:rPr>
                <a:t>Logging &amp; Metrics</a:t>
              </a:r>
            </a:p>
          </p:txBody>
        </p:sp>
        <p:sp>
          <p:nvSpPr>
            <p:cNvPr id="158" name="Shape 683"/>
            <p:cNvSpPr/>
            <p:nvPr/>
          </p:nvSpPr>
          <p:spPr>
            <a:xfrm>
              <a:off x="3660609" y="3108290"/>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159" name="Shape 684"/>
            <p:cNvSpPr/>
            <p:nvPr/>
          </p:nvSpPr>
          <p:spPr>
            <a:xfrm>
              <a:off x="521509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160" name="Shape 685"/>
            <p:cNvSpPr/>
            <p:nvPr/>
          </p:nvSpPr>
          <p:spPr>
            <a:xfrm>
              <a:off x="530544"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161" name="Shape 686"/>
            <p:cNvSpPr/>
            <p:nvPr/>
          </p:nvSpPr>
          <p:spPr>
            <a:xfrm>
              <a:off x="3650753"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162" name="Shape 687"/>
            <p:cNvSpPr/>
            <p:nvPr/>
          </p:nvSpPr>
          <p:spPr>
            <a:xfrm>
              <a:off x="208641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err="1">
                  <a:solidFill>
                    <a:schemeClr val="lt1"/>
                  </a:solidFill>
                  <a:latin typeface="Roboto"/>
                  <a:ea typeface="Roboto"/>
                  <a:cs typeface="Roboto"/>
                  <a:sym typeface="Roboto"/>
                </a:rPr>
                <a:t>Microservices</a:t>
              </a:r>
              <a:endParaRPr lang="en-US" sz="1200" b="0" i="0" u="none" strike="noStrike" cap="none" baseline="0" dirty="0">
                <a:solidFill>
                  <a:schemeClr val="lt1"/>
                </a:solidFill>
                <a:latin typeface="Roboto"/>
                <a:ea typeface="Roboto"/>
                <a:cs typeface="Roboto"/>
                <a:sym typeface="Roboto"/>
              </a:endParaRPr>
            </a:p>
          </p:txBody>
        </p:sp>
        <p:sp>
          <p:nvSpPr>
            <p:cNvPr id="163" name="Shape 688"/>
            <p:cNvSpPr/>
            <p:nvPr/>
          </p:nvSpPr>
          <p:spPr>
            <a:xfrm>
              <a:off x="5204386"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164" name="Shape 689"/>
            <p:cNvSpPr/>
            <p:nvPr/>
          </p:nvSpPr>
          <p:spPr>
            <a:xfrm>
              <a:off x="519834"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165" name="Shape 690"/>
            <p:cNvSpPr/>
            <p:nvPr/>
          </p:nvSpPr>
          <p:spPr>
            <a:xfrm>
              <a:off x="3640045"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166" name="Shape 691"/>
            <p:cNvSpPr/>
            <p:nvPr/>
          </p:nvSpPr>
          <p:spPr>
            <a:xfrm>
              <a:off x="2075707"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167" name="Shape 692"/>
            <p:cNvSpPr/>
            <p:nvPr/>
          </p:nvSpPr>
          <p:spPr>
            <a:xfrm>
              <a:off x="318992" y="3635823"/>
              <a:ext cx="8566513"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68" name="Shape 693"/>
            <p:cNvSpPr/>
            <p:nvPr/>
          </p:nvSpPr>
          <p:spPr>
            <a:xfrm>
              <a:off x="538698" y="3696989"/>
              <a:ext cx="1809404" cy="31441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smtClean="0">
                  <a:solidFill>
                    <a:srgbClr val="FFFFFF"/>
                  </a:solidFill>
                  <a:latin typeface="Roboto"/>
                  <a:ea typeface="Roboto"/>
                  <a:cs typeface="Roboto"/>
                  <a:sym typeface="Roboto"/>
                </a:rPr>
                <a:t>Operations</a:t>
              </a:r>
              <a:endParaRPr lang="en-US" sz="1600" b="1" i="0" u="none" strike="noStrike" cap="none" baseline="0" dirty="0">
                <a:solidFill>
                  <a:srgbClr val="FFFFFF"/>
                </a:solidFill>
                <a:latin typeface="Roboto"/>
                <a:ea typeface="Roboto"/>
                <a:cs typeface="Roboto"/>
                <a:sym typeface="Roboto"/>
              </a:endParaRPr>
            </a:p>
          </p:txBody>
        </p:sp>
        <p:sp>
          <p:nvSpPr>
            <p:cNvPr id="169" name="Shape 694"/>
            <p:cNvSpPr/>
            <p:nvPr/>
          </p:nvSpPr>
          <p:spPr>
            <a:xfrm>
              <a:off x="2469408" y="3615880"/>
              <a:ext cx="1654058" cy="461664"/>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170" name="Shape 695"/>
            <p:cNvSpPr/>
            <p:nvPr/>
          </p:nvSpPr>
          <p:spPr>
            <a:xfrm>
              <a:off x="4047674" y="361794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Failover &amp; Recovery</a:t>
              </a:r>
            </a:p>
          </p:txBody>
        </p:sp>
        <p:sp>
          <p:nvSpPr>
            <p:cNvPr id="171" name="Shape 696"/>
            <p:cNvSpPr/>
            <p:nvPr/>
          </p:nvSpPr>
          <p:spPr>
            <a:xfrm>
              <a:off x="5380497" y="3681833"/>
              <a:ext cx="102776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Scaling</a:t>
              </a:r>
            </a:p>
          </p:txBody>
        </p:sp>
        <p:sp>
          <p:nvSpPr>
            <p:cNvPr id="172" name="Shape 697"/>
            <p:cNvSpPr/>
            <p:nvPr/>
          </p:nvSpPr>
          <p:spPr>
            <a:xfrm>
              <a:off x="6525636" y="3620009"/>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Security Patching</a:t>
              </a:r>
            </a:p>
          </p:txBody>
        </p:sp>
        <p:sp>
          <p:nvSpPr>
            <p:cNvPr id="173" name="Shape 698"/>
            <p:cNvSpPr/>
            <p:nvPr/>
          </p:nvSpPr>
          <p:spPr>
            <a:xfrm>
              <a:off x="7728211" y="3612897"/>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Upgrades</a:t>
              </a:r>
            </a:p>
          </p:txBody>
        </p:sp>
      </p:grpSp>
      <p:grpSp>
        <p:nvGrpSpPr>
          <p:cNvPr id="174" name="Group 173"/>
          <p:cNvGrpSpPr/>
          <p:nvPr/>
        </p:nvGrpSpPr>
        <p:grpSpPr>
          <a:xfrm>
            <a:off x="2006139" y="4220095"/>
            <a:ext cx="5183908" cy="729872"/>
            <a:chOff x="184080" y="4377802"/>
            <a:chExt cx="4336746" cy="531523"/>
          </a:xfrm>
        </p:grpSpPr>
        <p:grpSp>
          <p:nvGrpSpPr>
            <p:cNvPr id="175" name="Group 174"/>
            <p:cNvGrpSpPr/>
            <p:nvPr/>
          </p:nvGrpSpPr>
          <p:grpSpPr>
            <a:xfrm>
              <a:off x="184080" y="4377802"/>
              <a:ext cx="1010802" cy="527416"/>
              <a:chOff x="184080" y="4448922"/>
              <a:chExt cx="1010802" cy="527416"/>
            </a:xfrm>
          </p:grpSpPr>
          <p:pic>
            <p:nvPicPr>
              <p:cNvPr id="186" name="Picture 185"/>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187" name="Picture 186"/>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76" name="Group 175"/>
            <p:cNvGrpSpPr/>
            <p:nvPr/>
          </p:nvGrpSpPr>
          <p:grpSpPr>
            <a:xfrm>
              <a:off x="2400043" y="4380286"/>
              <a:ext cx="1010802" cy="527416"/>
              <a:chOff x="2400043" y="4451406"/>
              <a:chExt cx="1010802" cy="527416"/>
            </a:xfrm>
          </p:grpSpPr>
          <p:pic>
            <p:nvPicPr>
              <p:cNvPr id="184" name="Picture 183"/>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185"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77" name="Group 176"/>
            <p:cNvGrpSpPr/>
            <p:nvPr/>
          </p:nvGrpSpPr>
          <p:grpSpPr>
            <a:xfrm>
              <a:off x="1286160" y="4378688"/>
              <a:ext cx="1010802" cy="527416"/>
              <a:chOff x="1286160" y="4449808"/>
              <a:chExt cx="1010802" cy="527416"/>
            </a:xfrm>
          </p:grpSpPr>
          <p:pic>
            <p:nvPicPr>
              <p:cNvPr id="182" name="Picture 181"/>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83" name="Picture 182"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78" name="Group 177"/>
            <p:cNvGrpSpPr/>
            <p:nvPr/>
          </p:nvGrpSpPr>
          <p:grpSpPr>
            <a:xfrm>
              <a:off x="3510024" y="4381909"/>
              <a:ext cx="1010802" cy="527416"/>
              <a:chOff x="3510024" y="4453029"/>
              <a:chExt cx="1010802" cy="527416"/>
            </a:xfrm>
          </p:grpSpPr>
          <p:pic>
            <p:nvPicPr>
              <p:cNvPr id="179" name="Picture 178"/>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80" name="Picture 179"/>
              <p:cNvPicPr>
                <a:picLocks noChangeAspect="1"/>
              </p:cNvPicPr>
              <p:nvPr/>
            </p:nvPicPr>
            <p:blipFill>
              <a:blip r:embed="rId7"/>
              <a:stretch>
                <a:fillRect/>
              </a:stretch>
            </p:blipFill>
            <p:spPr>
              <a:xfrm>
                <a:off x="3650837" y="4531964"/>
                <a:ext cx="327845" cy="327845"/>
              </a:xfrm>
              <a:prstGeom prst="rect">
                <a:avLst/>
              </a:prstGeom>
            </p:spPr>
          </p:pic>
          <p:sp>
            <p:nvSpPr>
              <p:cNvPr id="181" name="TextBox 180"/>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35530199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17" y="158691"/>
            <a:ext cx="8410575" cy="460375"/>
          </a:xfrm>
        </p:spPr>
        <p:txBody>
          <a:bodyPr/>
          <a:lstStyle/>
          <a:p>
            <a:r>
              <a:rPr lang="en-US" sz="2800" b="1" dirty="0" smtClean="0">
                <a:solidFill>
                  <a:srgbClr val="1C7B70"/>
                </a:solidFill>
              </a:rPr>
              <a:t>App Modernization &amp; Developer </a:t>
            </a:r>
            <a:r>
              <a:rPr lang="en-US" sz="2800" b="1" dirty="0">
                <a:solidFill>
                  <a:srgbClr val="1C7B70"/>
                </a:solidFill>
              </a:rPr>
              <a:t>Enablement</a:t>
            </a:r>
          </a:p>
        </p:txBody>
      </p:sp>
      <p:sp>
        <p:nvSpPr>
          <p:cNvPr id="4" name="Rounded Rectangle 3"/>
          <p:cNvSpPr/>
          <p:nvPr/>
        </p:nvSpPr>
        <p:spPr>
          <a:xfrm>
            <a:off x="536222" y="1016000"/>
            <a:ext cx="8156221" cy="2313327"/>
          </a:xfrm>
          <a:prstGeom prst="roundRect">
            <a:avLst/>
          </a:prstGeom>
          <a:noFill/>
          <a:ln w="12700">
            <a:solidFill>
              <a:srgbClr val="008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1264041" y="2178485"/>
            <a:ext cx="766658" cy="686"/>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244420" y="3044032"/>
            <a:ext cx="795410" cy="12826"/>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2" name="Chevron 11"/>
          <p:cNvSpPr/>
          <p:nvPr/>
        </p:nvSpPr>
        <p:spPr>
          <a:xfrm>
            <a:off x="1282281" y="3660487"/>
            <a:ext cx="2315584"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Standardized </a:t>
            </a:r>
          </a:p>
          <a:p>
            <a:pPr algn="ctr"/>
            <a:r>
              <a:rPr lang="en-US" sz="1200" b="1" dirty="0" err="1" smtClean="0">
                <a:solidFill>
                  <a:schemeClr val="bg1"/>
                </a:solidFill>
              </a:rPr>
              <a:t>Dev</a:t>
            </a:r>
            <a:r>
              <a:rPr lang="en-US" sz="1200" b="1" dirty="0" smtClean="0">
                <a:solidFill>
                  <a:schemeClr val="bg1"/>
                </a:solidFill>
              </a:rPr>
              <a:t>, Test, and Prod</a:t>
            </a:r>
          </a:p>
          <a:p>
            <a:pPr algn="ctr"/>
            <a:r>
              <a:rPr lang="en-US" sz="1200" b="1" dirty="0" smtClean="0">
                <a:solidFill>
                  <a:schemeClr val="bg1"/>
                </a:solidFill>
              </a:rPr>
              <a:t>Environments</a:t>
            </a:r>
            <a:endParaRPr lang="en-US" sz="1000" dirty="0">
              <a:solidFill>
                <a:schemeClr val="bg1"/>
              </a:solidFill>
            </a:endParaRPr>
          </a:p>
        </p:txBody>
      </p:sp>
      <p:sp>
        <p:nvSpPr>
          <p:cNvPr id="13" name="Chevron 12"/>
          <p:cNvSpPr/>
          <p:nvPr/>
        </p:nvSpPr>
        <p:spPr>
          <a:xfrm>
            <a:off x="3579962" y="3672818"/>
            <a:ext cx="2315584"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Application Monitoring &amp; Logging</a:t>
            </a:r>
            <a:endParaRPr lang="en-US" sz="1000" dirty="0">
              <a:solidFill>
                <a:schemeClr val="bg1"/>
              </a:solidFill>
            </a:endParaRPr>
          </a:p>
        </p:txBody>
      </p:sp>
      <p:sp>
        <p:nvSpPr>
          <p:cNvPr id="14" name="Chevron 13"/>
          <p:cNvSpPr/>
          <p:nvPr/>
        </p:nvSpPr>
        <p:spPr>
          <a:xfrm>
            <a:off x="5875923" y="3660487"/>
            <a:ext cx="2409620"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Configurable Scaling and Resource Allocation</a:t>
            </a:r>
            <a:endParaRPr lang="en-US" sz="1000" dirty="0">
              <a:solidFill>
                <a:schemeClr val="bg1"/>
              </a:solidFill>
            </a:endParaRPr>
          </a:p>
        </p:txBody>
      </p:sp>
      <p:pic>
        <p:nvPicPr>
          <p:cNvPr id="15" name="Picture 14"/>
          <p:cNvPicPr>
            <a:picLocks noChangeAspect="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471729" y="3710024"/>
            <a:ext cx="769501" cy="642760"/>
          </a:xfrm>
          <a:prstGeom prst="rect">
            <a:avLst/>
          </a:prstGeom>
        </p:spPr>
      </p:pic>
      <p:pic>
        <p:nvPicPr>
          <p:cNvPr id="16" name="Picture 15" descr="product-pivotal-cloud-foundr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110" y="683430"/>
            <a:ext cx="812347" cy="812347"/>
          </a:xfrm>
          <a:prstGeom prst="rect">
            <a:avLst/>
          </a:prstGeom>
        </p:spPr>
      </p:pic>
      <p:grpSp>
        <p:nvGrpSpPr>
          <p:cNvPr id="18" name="Group 17"/>
          <p:cNvGrpSpPr>
            <a:grpSpLocks noChangeAspect="1"/>
          </p:cNvGrpSpPr>
          <p:nvPr/>
        </p:nvGrpSpPr>
        <p:grpSpPr>
          <a:xfrm>
            <a:off x="5273405" y="2635060"/>
            <a:ext cx="1979705" cy="695216"/>
            <a:chOff x="5216299" y="3413967"/>
            <a:chExt cx="1833045" cy="809331"/>
          </a:xfrm>
        </p:grpSpPr>
        <p:sp>
          <p:nvSpPr>
            <p:cNvPr id="28" name="TextBox 27"/>
            <p:cNvSpPr txBox="1"/>
            <p:nvPr/>
          </p:nvSpPr>
          <p:spPr>
            <a:xfrm>
              <a:off x="5885959" y="3829531"/>
              <a:ext cx="366537" cy="393767"/>
            </a:xfrm>
            <a:prstGeom prst="rect">
              <a:avLst/>
            </a:prstGeom>
            <a:noFill/>
          </p:spPr>
          <p:txBody>
            <a:bodyPr wrap="none" rtlCol="0">
              <a:spAutoFit/>
            </a:bodyPr>
            <a:lstStyle/>
            <a:p>
              <a:pPr algn="ctr"/>
              <a:endParaRPr lang="en-US" sz="800" i="1" dirty="0" smtClean="0">
                <a:solidFill>
                  <a:srgbClr val="FFFFFF"/>
                </a:solidFill>
              </a:endParaRPr>
            </a:p>
          </p:txBody>
        </p:sp>
        <p:pic>
          <p:nvPicPr>
            <p:cNvPr id="29" name="Picture 28"/>
            <p:cNvPicPr>
              <a:picLocks noChangeAspect="1"/>
            </p:cNvPicPr>
            <p:nvPr/>
          </p:nvPicPr>
          <p:blipFill rotWithShape="1">
            <a:blip r:embed="rId5"/>
            <a:srcRect l="10722" t="4516"/>
            <a:stretch/>
          </p:blipFill>
          <p:spPr>
            <a:xfrm>
              <a:off x="5216299" y="3413967"/>
              <a:ext cx="1833045" cy="666953"/>
            </a:xfrm>
            <a:prstGeom prst="rect">
              <a:avLst/>
            </a:prstGeom>
          </p:spPr>
        </p:pic>
      </p:grpSp>
      <p:pic>
        <p:nvPicPr>
          <p:cNvPr id="19" name="Picture 18"/>
          <p:cNvPicPr>
            <a:picLocks noChangeAspect="1"/>
          </p:cNvPicPr>
          <p:nvPr/>
        </p:nvPicPr>
        <p:blipFill>
          <a:blip r:embed="rId6"/>
          <a:stretch>
            <a:fillRect/>
          </a:stretch>
        </p:blipFill>
        <p:spPr>
          <a:xfrm>
            <a:off x="3156994" y="2451431"/>
            <a:ext cx="965853" cy="511903"/>
          </a:xfrm>
          <a:prstGeom prst="rect">
            <a:avLst/>
          </a:prstGeom>
        </p:spPr>
      </p:pic>
      <p:pic>
        <p:nvPicPr>
          <p:cNvPr id="20" name="Picture 19"/>
          <p:cNvPicPr>
            <a:picLocks noChangeAspect="1"/>
          </p:cNvPicPr>
          <p:nvPr/>
        </p:nvPicPr>
        <p:blipFill rotWithShape="1">
          <a:blip r:embed="rId7"/>
          <a:srcRect l="17937" t="8359" r="24902" b="5608"/>
          <a:stretch/>
        </p:blipFill>
        <p:spPr>
          <a:xfrm>
            <a:off x="769163" y="2046113"/>
            <a:ext cx="996604" cy="1124985"/>
          </a:xfrm>
          <a:prstGeom prst="rect">
            <a:avLst/>
          </a:prstGeom>
        </p:spPr>
      </p:pic>
      <p:pic>
        <p:nvPicPr>
          <p:cNvPr id="21" name="Picture 20"/>
          <p:cNvPicPr>
            <a:picLocks noChangeAspect="1"/>
          </p:cNvPicPr>
          <p:nvPr/>
        </p:nvPicPr>
        <p:blipFill>
          <a:blip r:embed="rId8"/>
          <a:stretch>
            <a:fillRect/>
          </a:stretch>
        </p:blipFill>
        <p:spPr>
          <a:xfrm>
            <a:off x="719666" y="1183426"/>
            <a:ext cx="2624667" cy="818036"/>
          </a:xfrm>
          <a:prstGeom prst="rect">
            <a:avLst/>
          </a:prstGeom>
        </p:spPr>
      </p:pic>
      <p:pic>
        <p:nvPicPr>
          <p:cNvPr id="22" name="Picture 21"/>
          <p:cNvPicPr>
            <a:picLocks noChangeAspect="1"/>
          </p:cNvPicPr>
          <p:nvPr/>
        </p:nvPicPr>
        <p:blipFill>
          <a:blip r:embed="rId9"/>
          <a:stretch>
            <a:fillRect/>
          </a:stretch>
        </p:blipFill>
        <p:spPr>
          <a:xfrm>
            <a:off x="2076854" y="2498492"/>
            <a:ext cx="732951" cy="732951"/>
          </a:xfrm>
          <a:prstGeom prst="rect">
            <a:avLst/>
          </a:prstGeom>
        </p:spPr>
      </p:pic>
      <p:pic>
        <p:nvPicPr>
          <p:cNvPr id="23" name="Picture 22"/>
          <p:cNvPicPr>
            <a:picLocks noChangeAspect="1"/>
          </p:cNvPicPr>
          <p:nvPr/>
        </p:nvPicPr>
        <p:blipFill>
          <a:blip r:embed="rId10"/>
          <a:stretch>
            <a:fillRect/>
          </a:stretch>
        </p:blipFill>
        <p:spPr>
          <a:xfrm>
            <a:off x="7831667" y="2479299"/>
            <a:ext cx="342548" cy="342548"/>
          </a:xfrm>
          <a:prstGeom prst="rect">
            <a:avLst/>
          </a:prstGeom>
        </p:spPr>
      </p:pic>
      <p:pic>
        <p:nvPicPr>
          <p:cNvPr id="24" name="Picture 23"/>
          <p:cNvPicPr>
            <a:picLocks noChangeAspect="1"/>
          </p:cNvPicPr>
          <p:nvPr/>
        </p:nvPicPr>
        <p:blipFill>
          <a:blip r:embed="rId11"/>
          <a:stretch>
            <a:fillRect/>
          </a:stretch>
        </p:blipFill>
        <p:spPr>
          <a:xfrm>
            <a:off x="3420410" y="1495779"/>
            <a:ext cx="2181341" cy="747888"/>
          </a:xfrm>
          <a:prstGeom prst="rect">
            <a:avLst/>
          </a:prstGeom>
        </p:spPr>
      </p:pic>
      <p:pic>
        <p:nvPicPr>
          <p:cNvPr id="25" name="Picture 24"/>
          <p:cNvPicPr>
            <a:picLocks noChangeAspect="1"/>
          </p:cNvPicPr>
          <p:nvPr/>
        </p:nvPicPr>
        <p:blipFill>
          <a:blip r:embed="rId12"/>
          <a:stretch>
            <a:fillRect/>
          </a:stretch>
        </p:blipFill>
        <p:spPr>
          <a:xfrm>
            <a:off x="4310377" y="2469444"/>
            <a:ext cx="1390237" cy="602437"/>
          </a:xfrm>
          <a:prstGeom prst="rect">
            <a:avLst/>
          </a:prstGeom>
        </p:spPr>
      </p:pic>
      <p:sp>
        <p:nvSpPr>
          <p:cNvPr id="26" name="TextBox 25"/>
          <p:cNvSpPr txBox="1"/>
          <p:nvPr/>
        </p:nvSpPr>
        <p:spPr>
          <a:xfrm>
            <a:off x="7329590" y="2831744"/>
            <a:ext cx="953632" cy="369332"/>
          </a:xfrm>
          <a:prstGeom prst="rect">
            <a:avLst/>
          </a:prstGeom>
          <a:noFill/>
        </p:spPr>
        <p:txBody>
          <a:bodyPr wrap="square" rtlCol="0">
            <a:spAutoFit/>
          </a:bodyPr>
          <a:lstStyle/>
          <a:p>
            <a:pPr algn="ctr"/>
            <a:r>
              <a:rPr lang="en-US" dirty="0" smtClean="0">
                <a:solidFill>
                  <a:srgbClr val="00685D"/>
                </a:solidFill>
              </a:rPr>
              <a:t>more…</a:t>
            </a:r>
            <a:endParaRPr lang="en-US" sz="2000" dirty="0" smtClean="0">
              <a:solidFill>
                <a:srgbClr val="00685D"/>
              </a:solidFill>
            </a:endParaRPr>
          </a:p>
        </p:txBody>
      </p:sp>
      <p:pic>
        <p:nvPicPr>
          <p:cNvPr id="27" name="Picture 26" descr="homepage-docker-logo.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82287" y="1228336"/>
            <a:ext cx="1125490" cy="931344"/>
          </a:xfrm>
          <a:prstGeom prst="rect">
            <a:avLst/>
          </a:prstGeom>
        </p:spPr>
      </p:pic>
      <p:pic>
        <p:nvPicPr>
          <p:cNvPr id="30" name="Picture 2" descr="http://photos4.meetupstatic.com/photos/event/7/8/f/c/global_249990972.jpe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86779" y="1159323"/>
            <a:ext cx="1368776" cy="1368776"/>
          </a:xfrm>
          <a:prstGeom prst="roundRect">
            <a:avLst>
              <a:gd name="adj" fmla="val 22615"/>
            </a:avLst>
          </a:prstGeom>
          <a:solidFill>
            <a:srgbClr val="FFFFFF">
              <a:shade val="85000"/>
            </a:srgbClr>
          </a:solidFill>
          <a:ln>
            <a:noFill/>
          </a:ln>
          <a:effectLst/>
          <a:extLst/>
        </p:spPr>
      </p:pic>
    </p:spTree>
    <p:extLst>
      <p:ext uri="{BB962C8B-B14F-4D97-AF65-F5344CB8AC3E}">
        <p14:creationId xmlns:p14="http://schemas.microsoft.com/office/powerpoint/2010/main" val="21621994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400"/>
                                        <p:tgtEl>
                                          <p:spTgt spid="21"/>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400"/>
                                        <p:tgtEl>
                                          <p:spTgt spid="30"/>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400"/>
                                        <p:tgtEl>
                                          <p:spTgt spid="20"/>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400"/>
                                        <p:tgtEl>
                                          <p:spTgt spid="27"/>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400"/>
                                        <p:tgtEl>
                                          <p:spTgt spid="22"/>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400"/>
                                        <p:tgtEl>
                                          <p:spTgt spid="24"/>
                                        </p:tgtEl>
                                      </p:cBhvr>
                                    </p:animEffect>
                                  </p:childTnLst>
                                </p:cTn>
                              </p:par>
                            </p:childTnLst>
                          </p:cTn>
                        </p:par>
                        <p:par>
                          <p:cTn id="28" fill="hold">
                            <p:stCondLst>
                              <p:cond delay="24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400"/>
                                        <p:tgtEl>
                                          <p:spTgt spid="25"/>
                                        </p:tgtEl>
                                      </p:cBhvr>
                                    </p:animEffect>
                                  </p:childTnLst>
                                </p:cTn>
                              </p:par>
                            </p:childTnLst>
                          </p:cTn>
                        </p:par>
                        <p:par>
                          <p:cTn id="32" fill="hold">
                            <p:stCondLst>
                              <p:cond delay="2800"/>
                            </p:stCondLst>
                            <p:childTnLst>
                              <p:par>
                                <p:cTn id="33" presetID="10"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400"/>
                                        <p:tgtEl>
                                          <p:spTgt spid="19"/>
                                        </p:tgtEl>
                                      </p:cBhvr>
                                    </p:animEffect>
                                  </p:childTnLst>
                                </p:cTn>
                              </p:par>
                            </p:childTnLst>
                          </p:cTn>
                        </p:par>
                        <p:par>
                          <p:cTn id="36" fill="hold">
                            <p:stCondLst>
                              <p:cond delay="3200"/>
                            </p:stCondLst>
                            <p:childTnLst>
                              <p:par>
                                <p:cTn id="37" presetID="10" presetClass="entr" presetSubtype="0"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400"/>
                                        <p:tgtEl>
                                          <p:spTgt spid="23"/>
                                        </p:tgtEl>
                                      </p:cBhvr>
                                    </p:animEffect>
                                  </p:childTnLst>
                                </p:cTn>
                              </p:par>
                            </p:childTnLst>
                          </p:cTn>
                        </p:par>
                        <p:par>
                          <p:cTn id="40" fill="hold">
                            <p:stCondLst>
                              <p:cond delay="36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400"/>
                                        <p:tgtEl>
                                          <p:spTgt spid="18"/>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4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Shape 558"/>
          <p:cNvPicPr preferRelativeResize="0"/>
          <p:nvPr/>
        </p:nvPicPr>
        <p:blipFill rotWithShape="1">
          <a:blip r:embed="rId3">
            <a:alphaModFix/>
          </a:blip>
          <a:srcRect/>
          <a:stretch/>
        </p:blipFill>
        <p:spPr>
          <a:xfrm>
            <a:off x="4908900" y="2042171"/>
            <a:ext cx="914400" cy="914400"/>
          </a:xfrm>
          <a:prstGeom prst="rect">
            <a:avLst/>
          </a:prstGeom>
          <a:noFill/>
          <a:ln>
            <a:noFill/>
          </a:ln>
        </p:spPr>
      </p:pic>
      <p:pic>
        <p:nvPicPr>
          <p:cNvPr id="559" name="Shape 559"/>
          <p:cNvPicPr preferRelativeResize="0"/>
          <p:nvPr/>
        </p:nvPicPr>
        <p:blipFill rotWithShape="1">
          <a:blip r:embed="rId4">
            <a:alphaModFix/>
          </a:blip>
          <a:srcRect/>
          <a:stretch/>
        </p:blipFill>
        <p:spPr>
          <a:xfrm>
            <a:off x="7677252" y="2042171"/>
            <a:ext cx="914400" cy="914400"/>
          </a:xfrm>
          <a:prstGeom prst="rect">
            <a:avLst/>
          </a:prstGeom>
          <a:noFill/>
          <a:ln>
            <a:noFill/>
          </a:ln>
        </p:spPr>
      </p:pic>
      <p:pic>
        <p:nvPicPr>
          <p:cNvPr id="560" name="Shape 560"/>
          <p:cNvPicPr preferRelativeResize="0"/>
          <p:nvPr/>
        </p:nvPicPr>
        <p:blipFill rotWithShape="1">
          <a:blip r:embed="rId5">
            <a:alphaModFix/>
          </a:blip>
          <a:srcRect/>
          <a:stretch/>
        </p:blipFill>
        <p:spPr>
          <a:xfrm>
            <a:off x="6293076" y="2042171"/>
            <a:ext cx="914400" cy="914400"/>
          </a:xfrm>
          <a:prstGeom prst="rect">
            <a:avLst/>
          </a:prstGeom>
          <a:noFill/>
          <a:ln>
            <a:noFill/>
          </a:ln>
        </p:spPr>
      </p:pic>
      <p:pic>
        <p:nvPicPr>
          <p:cNvPr id="561" name="Shape 561"/>
          <p:cNvPicPr preferRelativeResize="0"/>
          <p:nvPr/>
        </p:nvPicPr>
        <p:blipFill rotWithShape="1">
          <a:blip r:embed="rId6">
            <a:alphaModFix/>
          </a:blip>
          <a:srcRect/>
          <a:stretch/>
        </p:blipFill>
        <p:spPr>
          <a:xfrm>
            <a:off x="3524723" y="2042171"/>
            <a:ext cx="914400" cy="914400"/>
          </a:xfrm>
          <a:prstGeom prst="rect">
            <a:avLst/>
          </a:prstGeom>
          <a:noFill/>
          <a:ln>
            <a:noFill/>
          </a:ln>
        </p:spPr>
      </p:pic>
      <p:pic>
        <p:nvPicPr>
          <p:cNvPr id="562" name="Shape 562"/>
          <p:cNvPicPr preferRelativeResize="0"/>
          <p:nvPr/>
        </p:nvPicPr>
        <p:blipFill rotWithShape="1">
          <a:blip r:embed="rId7">
            <a:alphaModFix/>
          </a:blip>
          <a:srcRect/>
          <a:stretch/>
        </p:blipFill>
        <p:spPr>
          <a:xfrm>
            <a:off x="625166" y="1966264"/>
            <a:ext cx="1066199" cy="1066199"/>
          </a:xfrm>
          <a:prstGeom prst="rect">
            <a:avLst/>
          </a:prstGeom>
          <a:noFill/>
          <a:ln>
            <a:noFill/>
          </a:ln>
        </p:spPr>
      </p:pic>
      <p:pic>
        <p:nvPicPr>
          <p:cNvPr id="563" name="Shape 563"/>
          <p:cNvPicPr preferRelativeResize="0"/>
          <p:nvPr/>
        </p:nvPicPr>
        <p:blipFill rotWithShape="1">
          <a:blip r:embed="rId8">
            <a:alphaModFix/>
          </a:blip>
          <a:srcRect/>
          <a:stretch/>
        </p:blipFill>
        <p:spPr>
          <a:xfrm>
            <a:off x="2161158" y="2052476"/>
            <a:ext cx="893699" cy="893699"/>
          </a:xfrm>
          <a:prstGeom prst="rect">
            <a:avLst/>
          </a:prstGeom>
          <a:noFill/>
          <a:ln>
            <a:noFill/>
          </a:ln>
        </p:spPr>
      </p:pic>
      <p:sp>
        <p:nvSpPr>
          <p:cNvPr id="564" name="Shape 564"/>
          <p:cNvSpPr txBox="1"/>
          <p:nvPr/>
        </p:nvSpPr>
        <p:spPr>
          <a:xfrm>
            <a:off x="884374"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core</a:t>
            </a:r>
          </a:p>
        </p:txBody>
      </p:sp>
      <p:sp>
        <p:nvSpPr>
          <p:cNvPr id="565" name="Shape 565"/>
          <p:cNvSpPr txBox="1"/>
          <p:nvPr/>
        </p:nvSpPr>
        <p:spPr>
          <a:xfrm>
            <a:off x="2338183"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boot</a:t>
            </a:r>
          </a:p>
        </p:txBody>
      </p:sp>
      <p:sp>
        <p:nvSpPr>
          <p:cNvPr id="566" name="Shape 566"/>
          <p:cNvSpPr txBox="1"/>
          <p:nvPr/>
        </p:nvSpPr>
        <p:spPr>
          <a:xfrm>
            <a:off x="3551608" y="3074259"/>
            <a:ext cx="8730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dirty="0">
                <a:solidFill>
                  <a:srgbClr val="595959"/>
                </a:solidFill>
                <a:latin typeface="Arial"/>
                <a:ea typeface="Arial"/>
                <a:cs typeface="Arial"/>
                <a:sym typeface="Arial"/>
              </a:rPr>
              <a:t>Cloud</a:t>
            </a:r>
          </a:p>
          <a:p>
            <a:pPr marL="0" marR="0" lvl="0" indent="0" algn="ctr" rtl="0">
              <a:spcBef>
                <a:spcPts val="0"/>
              </a:spcBef>
              <a:buSzPct val="25000"/>
              <a:buNone/>
            </a:pPr>
            <a:r>
              <a:rPr lang="en-US" sz="1400" b="0" i="0" u="none" strike="noStrike" cap="none" baseline="0" dirty="0">
                <a:solidFill>
                  <a:srgbClr val="595959"/>
                </a:solidFill>
                <a:latin typeface="Arial"/>
                <a:ea typeface="Arial"/>
                <a:cs typeface="Arial"/>
                <a:sym typeface="Arial"/>
              </a:rPr>
              <a:t>Services</a:t>
            </a:r>
          </a:p>
        </p:txBody>
      </p:sp>
      <p:sp>
        <p:nvSpPr>
          <p:cNvPr id="567" name="Shape 567"/>
          <p:cNvSpPr txBox="1"/>
          <p:nvPr/>
        </p:nvSpPr>
        <p:spPr>
          <a:xfrm>
            <a:off x="4937407" y="3082148"/>
            <a:ext cx="8514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Service</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Registry</a:t>
            </a:r>
          </a:p>
        </p:txBody>
      </p:sp>
      <p:sp>
        <p:nvSpPr>
          <p:cNvPr id="568" name="Shape 568"/>
          <p:cNvSpPr txBox="1"/>
          <p:nvPr/>
        </p:nvSpPr>
        <p:spPr>
          <a:xfrm>
            <a:off x="6384432" y="3082148"/>
            <a:ext cx="723299"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Config</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Server</a:t>
            </a:r>
          </a:p>
        </p:txBody>
      </p:sp>
      <p:sp>
        <p:nvSpPr>
          <p:cNvPr id="569" name="Shape 569"/>
          <p:cNvSpPr txBox="1"/>
          <p:nvPr/>
        </p:nvSpPr>
        <p:spPr>
          <a:xfrm>
            <a:off x="7730209" y="3082148"/>
            <a:ext cx="8133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Circuit</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Breaker</a:t>
            </a:r>
          </a:p>
        </p:txBody>
      </p:sp>
      <p:sp>
        <p:nvSpPr>
          <p:cNvPr id="570" name="Shape 570"/>
          <p:cNvSpPr/>
          <p:nvPr/>
        </p:nvSpPr>
        <p:spPr>
          <a:xfrm rot="-5400000">
            <a:off x="1670337" y="2657963"/>
            <a:ext cx="307499" cy="2366400"/>
          </a:xfrm>
          <a:prstGeom prst="leftBrace">
            <a:avLst>
              <a:gd name="adj1" fmla="val 8333"/>
              <a:gd name="adj2" fmla="val 50000"/>
            </a:avLst>
          </a:prstGeom>
          <a:noFill/>
          <a:ln w="19050" cap="flat" cmpd="sng">
            <a:solidFill>
              <a:srgbClr val="A6A6A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D4D4D"/>
              </a:solidFill>
              <a:latin typeface="Arial"/>
              <a:ea typeface="Arial"/>
              <a:cs typeface="Arial"/>
              <a:sym typeface="Arial"/>
            </a:endParaRPr>
          </a:p>
        </p:txBody>
      </p:sp>
      <p:sp>
        <p:nvSpPr>
          <p:cNvPr id="571" name="Shape 571"/>
          <p:cNvSpPr/>
          <p:nvPr/>
        </p:nvSpPr>
        <p:spPr>
          <a:xfrm rot="-5400000">
            <a:off x="5907418" y="1336549"/>
            <a:ext cx="307499" cy="4982699"/>
          </a:xfrm>
          <a:prstGeom prst="leftBrace">
            <a:avLst>
              <a:gd name="adj1" fmla="val 8333"/>
              <a:gd name="adj2" fmla="val 50000"/>
            </a:avLst>
          </a:prstGeom>
          <a:noFill/>
          <a:ln w="19050" cap="flat" cmpd="sng">
            <a:solidFill>
              <a:srgbClr val="A6A6A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D4D4D"/>
              </a:solidFill>
              <a:latin typeface="Arial"/>
              <a:ea typeface="Arial"/>
              <a:cs typeface="Arial"/>
              <a:sym typeface="Arial"/>
            </a:endParaRPr>
          </a:p>
        </p:txBody>
      </p:sp>
      <p:sp>
        <p:nvSpPr>
          <p:cNvPr id="572" name="Shape 572"/>
          <p:cNvSpPr txBox="1"/>
          <p:nvPr/>
        </p:nvSpPr>
        <p:spPr>
          <a:xfrm>
            <a:off x="5200241" y="4109300"/>
            <a:ext cx="1730399"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000000"/>
                </a:solidFill>
                <a:latin typeface="Arial"/>
                <a:ea typeface="Arial"/>
                <a:cs typeface="Arial"/>
                <a:sym typeface="Arial"/>
              </a:rPr>
              <a:t>Ops + Platform</a:t>
            </a:r>
          </a:p>
        </p:txBody>
      </p:sp>
      <p:sp>
        <p:nvSpPr>
          <p:cNvPr id="573" name="Shape 573"/>
          <p:cNvSpPr txBox="1"/>
          <p:nvPr/>
        </p:nvSpPr>
        <p:spPr>
          <a:xfrm>
            <a:off x="1525766" y="4109300"/>
            <a:ext cx="607800"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000000"/>
                </a:solidFill>
                <a:latin typeface="Arial"/>
                <a:ea typeface="Arial"/>
                <a:cs typeface="Arial"/>
                <a:sym typeface="Arial"/>
              </a:rPr>
              <a:t>Dev</a:t>
            </a:r>
          </a:p>
        </p:txBody>
      </p:sp>
      <p:sp>
        <p:nvSpPr>
          <p:cNvPr id="2" name="Title 1"/>
          <p:cNvSpPr>
            <a:spLocks noGrp="1"/>
          </p:cNvSpPr>
          <p:nvPr>
            <p:ph type="title"/>
          </p:nvPr>
        </p:nvSpPr>
        <p:spPr/>
        <p:txBody>
          <a:bodyPr/>
          <a:lstStyle/>
          <a:p>
            <a:pPr lvl="0"/>
            <a:r>
              <a:rPr lang="en-US" dirty="0" smtClean="0">
                <a:solidFill>
                  <a:srgbClr val="1C7B70"/>
                </a:solidFill>
              </a:rPr>
              <a:t>Spring Cloud Services</a:t>
            </a:r>
            <a:endParaRPr lang="en-US" dirty="0">
              <a:solidFill>
                <a:srgbClr val="1C7B70"/>
              </a:solidFill>
            </a:endParaRPr>
          </a:p>
        </p:txBody>
      </p:sp>
      <p:sp>
        <p:nvSpPr>
          <p:cNvPr id="3" name="Text Placeholder 2"/>
          <p:cNvSpPr>
            <a:spLocks noGrp="1"/>
          </p:cNvSpPr>
          <p:nvPr>
            <p:ph type="body" sz="quarter" idx="13"/>
          </p:nvPr>
        </p:nvSpPr>
        <p:spPr/>
        <p:txBody>
          <a:bodyPr/>
          <a:lstStyle/>
          <a:p>
            <a:r>
              <a:rPr lang="en-US" dirty="0"/>
              <a:t>Rich, production ready library based on Netflix </a:t>
            </a:r>
            <a:r>
              <a:rPr lang="en-US" dirty="0" smtClean="0"/>
              <a:t>OSS</a:t>
            </a:r>
          </a:p>
          <a:p>
            <a:r>
              <a:rPr lang="en-US" dirty="0" smtClean="0"/>
              <a:t>for </a:t>
            </a:r>
            <a:r>
              <a:rPr lang="en-US" dirty="0"/>
              <a:t>cloud native components, security and management.</a:t>
            </a:r>
          </a:p>
        </p:txBody>
      </p:sp>
    </p:spTree>
    <p:extLst>
      <p:ext uri="{BB962C8B-B14F-4D97-AF65-F5344CB8AC3E}">
        <p14:creationId xmlns:p14="http://schemas.microsoft.com/office/powerpoint/2010/main" val="16079974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5" name="Shape 805"/>
          <p:cNvSpPr txBox="1"/>
          <p:nvPr/>
        </p:nvSpPr>
        <p:spPr>
          <a:xfrm>
            <a:off x="121073" y="1020979"/>
            <a:ext cx="3781601" cy="1581302"/>
          </a:xfrm>
          <a:prstGeom prst="rect">
            <a:avLst/>
          </a:prstGeom>
          <a:noFill/>
          <a:ln>
            <a:noFill/>
          </a:ln>
        </p:spPr>
        <p:txBody>
          <a:bodyPr lIns="91423" tIns="91423" rIns="91423" bIns="91423" anchor="t" anchorCtr="0">
            <a:noAutofit/>
          </a:bodyPr>
          <a:lstStyle/>
          <a:p>
            <a:pPr marL="126997">
              <a:buClr>
                <a:schemeClr val="dk1"/>
              </a:buClr>
              <a:buSzPct val="100000"/>
            </a:pPr>
            <a:r>
              <a:rPr lang="en-US" sz="1500" b="1" dirty="0">
                <a:solidFill>
                  <a:schemeClr val="dk1"/>
                </a:solidFill>
                <a:latin typeface="Arial"/>
                <a:ea typeface="Arial"/>
                <a:cs typeface="Arial"/>
                <a:sym typeface="Arial"/>
              </a:rPr>
              <a:t>Core PCF Services</a:t>
            </a:r>
          </a:p>
          <a:p>
            <a:pPr marL="457189" indent="-330192">
              <a:buClr>
                <a:schemeClr val="dk1"/>
              </a:buClr>
              <a:buSzPct val="100000"/>
              <a:buFont typeface="Arial"/>
              <a:buChar char="•"/>
            </a:pPr>
            <a:r>
              <a:rPr lang="en-US" sz="1500" dirty="0">
                <a:solidFill>
                  <a:schemeClr val="dk1"/>
                </a:solidFill>
                <a:latin typeface="Arial"/>
                <a:ea typeface="Arial"/>
                <a:cs typeface="Arial"/>
                <a:sym typeface="Arial"/>
              </a:rPr>
              <a:t>MySQL HA</a:t>
            </a:r>
          </a:p>
          <a:p>
            <a:pPr marL="457189" indent="-330192">
              <a:buClr>
                <a:schemeClr val="dk1"/>
              </a:buClr>
              <a:buSzPct val="100000"/>
              <a:buFont typeface="Arial"/>
              <a:buChar char="•"/>
            </a:pPr>
            <a:r>
              <a:rPr lang="en-US" sz="1500" dirty="0" err="1">
                <a:solidFill>
                  <a:schemeClr val="dk1"/>
                </a:solidFill>
              </a:rPr>
              <a:t>Redis</a:t>
            </a:r>
            <a:endParaRPr lang="en-US" sz="1500" dirty="0">
              <a:solidFill>
                <a:schemeClr val="dk1"/>
              </a:solidFill>
            </a:endParaRPr>
          </a:p>
          <a:p>
            <a:pPr marL="457189" indent="-330192">
              <a:buClr>
                <a:schemeClr val="dk1"/>
              </a:buClr>
              <a:buSzPct val="100000"/>
              <a:buFont typeface="Arial"/>
              <a:buChar char="•"/>
            </a:pPr>
            <a:r>
              <a:rPr lang="en-US" sz="1500" dirty="0" err="1">
                <a:solidFill>
                  <a:schemeClr val="dk1"/>
                </a:solidFill>
              </a:rPr>
              <a:t>RabbitMQ</a:t>
            </a:r>
            <a:endParaRPr lang="en-US" sz="1500" dirty="0">
              <a:solidFill>
                <a:schemeClr val="dk1"/>
              </a:solidFill>
            </a:endParaRPr>
          </a:p>
          <a:p>
            <a:pPr marL="457189" indent="-330192">
              <a:buClr>
                <a:schemeClr val="dk1"/>
              </a:buClr>
              <a:buSzPct val="100000"/>
              <a:buFont typeface="Arial"/>
              <a:buChar char="•"/>
            </a:pPr>
            <a:r>
              <a:rPr lang="en-US" sz="1500" dirty="0">
                <a:solidFill>
                  <a:schemeClr val="dk1"/>
                </a:solidFill>
              </a:rPr>
              <a:t>PHD</a:t>
            </a:r>
          </a:p>
          <a:p>
            <a:pPr marL="457189" indent="-330192">
              <a:buClr>
                <a:schemeClr val="dk1"/>
              </a:buClr>
              <a:buSzPct val="100000"/>
              <a:buFont typeface="Arial"/>
              <a:buChar char="•"/>
            </a:pPr>
            <a:r>
              <a:rPr lang="en-US" sz="1500" dirty="0" err="1" smtClean="0">
                <a:solidFill>
                  <a:schemeClr val="dk1"/>
                </a:solidFill>
              </a:rPr>
              <a:t>Gemfire</a:t>
            </a:r>
            <a:endParaRPr lang="en-US" sz="1500" dirty="0">
              <a:solidFill>
                <a:schemeClr val="dk1"/>
              </a:solidFill>
            </a:endParaRPr>
          </a:p>
        </p:txBody>
      </p:sp>
      <p:pic>
        <p:nvPicPr>
          <p:cNvPr id="806" name="Shape 806"/>
          <p:cNvPicPr preferRelativeResize="0"/>
          <p:nvPr/>
        </p:nvPicPr>
        <p:blipFill rotWithShape="1">
          <a:blip r:embed="rId3">
            <a:alphaModFix/>
          </a:blip>
          <a:srcRect/>
          <a:stretch/>
        </p:blipFill>
        <p:spPr>
          <a:xfrm>
            <a:off x="3681975" y="89787"/>
            <a:ext cx="5335041" cy="4535211"/>
          </a:xfrm>
          <a:prstGeom prst="rect">
            <a:avLst/>
          </a:prstGeom>
          <a:noFill/>
          <a:ln>
            <a:noFill/>
          </a:ln>
        </p:spPr>
      </p:pic>
      <p:sp>
        <p:nvSpPr>
          <p:cNvPr id="8" name="Shape 805"/>
          <p:cNvSpPr txBox="1"/>
          <p:nvPr/>
        </p:nvSpPr>
        <p:spPr>
          <a:xfrm>
            <a:off x="124397" y="2601329"/>
            <a:ext cx="3781601" cy="2030447"/>
          </a:xfrm>
          <a:prstGeom prst="rect">
            <a:avLst/>
          </a:prstGeom>
          <a:noFill/>
          <a:ln>
            <a:noFill/>
          </a:ln>
        </p:spPr>
        <p:txBody>
          <a:bodyPr lIns="91423" tIns="91423" rIns="91423" bIns="91423" anchor="t" anchorCtr="0">
            <a:noAutofit/>
          </a:bodyPr>
          <a:lstStyle/>
          <a:p>
            <a:pPr marL="126997">
              <a:buClr>
                <a:schemeClr val="dk1"/>
              </a:buClr>
              <a:buSzPct val="100000"/>
            </a:pPr>
            <a:r>
              <a:rPr lang="en-US" sz="1500" b="1" dirty="0">
                <a:solidFill>
                  <a:schemeClr val="dk1"/>
                </a:solidFill>
                <a:latin typeface="Arial"/>
                <a:ea typeface="Arial"/>
                <a:cs typeface="Arial"/>
                <a:sym typeface="Arial"/>
              </a:rPr>
              <a:t>Partner </a:t>
            </a:r>
            <a:r>
              <a:rPr lang="en-US" sz="1500" b="1" dirty="0" smtClean="0">
                <a:solidFill>
                  <a:schemeClr val="dk1"/>
                </a:solidFill>
                <a:latin typeface="Arial"/>
                <a:ea typeface="Arial"/>
                <a:cs typeface="Arial"/>
                <a:sym typeface="Arial"/>
              </a:rPr>
              <a:t>Services</a:t>
            </a:r>
            <a:endParaRPr lang="en-US" sz="1500" b="1" dirty="0">
              <a:solidFill>
                <a:schemeClr val="dk1"/>
              </a:solidFill>
              <a:latin typeface="Arial"/>
              <a:ea typeface="Arial"/>
              <a:cs typeface="Arial"/>
              <a:sym typeface="Arial"/>
            </a:endParaRPr>
          </a:p>
          <a:p>
            <a:pPr marL="457189" indent="-330192">
              <a:buClr>
                <a:schemeClr val="dk1"/>
              </a:buClr>
              <a:buSzPct val="100000"/>
              <a:buFont typeface="Arial"/>
              <a:buChar char="•"/>
            </a:pPr>
            <a:r>
              <a:rPr lang="en-US" sz="1500" dirty="0" smtClean="0">
                <a:solidFill>
                  <a:schemeClr val="dk1"/>
                </a:solidFill>
                <a:latin typeface="Arial"/>
                <a:ea typeface="Arial"/>
                <a:cs typeface="Arial"/>
                <a:sym typeface="Arial"/>
              </a:rPr>
              <a:t>Cassandra</a:t>
            </a:r>
          </a:p>
          <a:p>
            <a:pPr marL="457189" indent="-330192">
              <a:buClr>
                <a:schemeClr val="dk1"/>
              </a:buClr>
              <a:buSzPct val="100000"/>
              <a:buFont typeface="Arial"/>
              <a:buChar char="•"/>
            </a:pPr>
            <a:r>
              <a:rPr lang="en-US" sz="1500" dirty="0" smtClean="0">
                <a:solidFill>
                  <a:schemeClr val="dk1"/>
                </a:solidFill>
                <a:latin typeface="Arial"/>
                <a:ea typeface="Arial"/>
                <a:cs typeface="Arial"/>
                <a:sym typeface="Arial"/>
              </a:rPr>
              <a:t>Jenkins</a:t>
            </a:r>
            <a:endParaRPr lang="en-US" sz="1500" dirty="0">
              <a:solidFill>
                <a:schemeClr val="dk1"/>
              </a:solidFill>
              <a:latin typeface="Arial"/>
              <a:ea typeface="Arial"/>
              <a:cs typeface="Arial"/>
              <a:sym typeface="Arial"/>
            </a:endParaRPr>
          </a:p>
          <a:p>
            <a:pPr marL="457189" indent="-330192">
              <a:buClr>
                <a:schemeClr val="dk1"/>
              </a:buClr>
              <a:buSzPct val="100000"/>
              <a:buFont typeface="Arial"/>
              <a:buChar char="•"/>
            </a:pPr>
            <a:r>
              <a:rPr lang="en-US" sz="1500" dirty="0" err="1" smtClean="0">
                <a:solidFill>
                  <a:schemeClr val="dk1"/>
                </a:solidFill>
              </a:rPr>
              <a:t>GitLab</a:t>
            </a:r>
            <a:endParaRPr lang="en-US" sz="1500" dirty="0">
              <a:solidFill>
                <a:schemeClr val="dk1"/>
              </a:solidFill>
            </a:endParaRPr>
          </a:p>
          <a:p>
            <a:pPr marL="457189" indent="-330192">
              <a:buClr>
                <a:schemeClr val="dk1"/>
              </a:buClr>
              <a:buSzPct val="100000"/>
              <a:buFont typeface="Arial"/>
              <a:buChar char="•"/>
            </a:pPr>
            <a:r>
              <a:rPr lang="en-US" sz="1500" dirty="0" err="1" smtClean="0">
                <a:solidFill>
                  <a:schemeClr val="dk1"/>
                </a:solidFill>
              </a:rPr>
              <a:t>JFrog</a:t>
            </a:r>
            <a:endParaRPr lang="en-US" sz="1500" dirty="0">
              <a:solidFill>
                <a:schemeClr val="dk1"/>
              </a:solidFill>
            </a:endParaRPr>
          </a:p>
          <a:p>
            <a:pPr marL="457189" indent="-330192">
              <a:buClr>
                <a:schemeClr val="dk1"/>
              </a:buClr>
              <a:buSzPct val="100000"/>
              <a:buFont typeface="Arial"/>
              <a:buChar char="•"/>
            </a:pPr>
            <a:r>
              <a:rPr lang="en-US" sz="1500" dirty="0" smtClean="0">
                <a:solidFill>
                  <a:schemeClr val="dk1"/>
                </a:solidFill>
              </a:rPr>
              <a:t>New Relic</a:t>
            </a:r>
            <a:endParaRPr lang="en-US" sz="1500" dirty="0">
              <a:solidFill>
                <a:schemeClr val="dk1"/>
              </a:solidFill>
            </a:endParaRPr>
          </a:p>
          <a:p>
            <a:pPr marL="457189" indent="-330192">
              <a:buClr>
                <a:schemeClr val="dk1"/>
              </a:buClr>
              <a:buSzPct val="100000"/>
              <a:buFont typeface="Arial"/>
              <a:buChar char="•"/>
            </a:pPr>
            <a:r>
              <a:rPr lang="en-US" sz="1500" dirty="0" err="1" smtClean="0">
                <a:solidFill>
                  <a:schemeClr val="dk1"/>
                </a:solidFill>
              </a:rPr>
              <a:t>StayUp.io</a:t>
            </a:r>
            <a:r>
              <a:rPr lang="en-US" sz="1500" dirty="0" smtClean="0">
                <a:solidFill>
                  <a:schemeClr val="dk1"/>
                </a:solidFill>
              </a:rPr>
              <a:t> ELK</a:t>
            </a:r>
            <a:endParaRPr lang="en-US" sz="1500" dirty="0">
              <a:solidFill>
                <a:schemeClr val="dk1"/>
              </a:solidFill>
            </a:endParaRPr>
          </a:p>
        </p:txBody>
      </p:sp>
      <p:sp>
        <p:nvSpPr>
          <p:cNvPr id="9" name="Title 3"/>
          <p:cNvSpPr>
            <a:spLocks noGrp="1"/>
          </p:cNvSpPr>
          <p:nvPr>
            <p:ph type="title"/>
          </p:nvPr>
        </p:nvSpPr>
        <p:spPr>
          <a:xfrm>
            <a:off x="113722" y="149918"/>
            <a:ext cx="8796928" cy="474445"/>
          </a:xfrm>
        </p:spPr>
        <p:txBody>
          <a:bodyPr/>
          <a:lstStyle/>
          <a:p>
            <a:pPr lvl="0"/>
            <a:r>
              <a:rPr lang="en-US" sz="2800" b="1" dirty="0" smtClean="0">
                <a:solidFill>
                  <a:srgbClr val="1C7B70"/>
                </a:solidFill>
              </a:rPr>
              <a:t>Extensive Services</a:t>
            </a:r>
            <a:br>
              <a:rPr lang="en-US" sz="2800" b="1" dirty="0" smtClean="0">
                <a:solidFill>
                  <a:srgbClr val="1C7B70"/>
                </a:solidFill>
              </a:rPr>
            </a:br>
            <a:r>
              <a:rPr lang="en-US" sz="2800" b="1" dirty="0" smtClean="0">
                <a:solidFill>
                  <a:srgbClr val="1C7B70"/>
                </a:solidFill>
              </a:rPr>
              <a:t>Ecosystem</a:t>
            </a:r>
            <a:endParaRPr lang="en-US" sz="2800" b="1" dirty="0">
              <a:solidFill>
                <a:srgbClr val="1C7B70"/>
              </a:solidFill>
            </a:endParaRPr>
          </a:p>
        </p:txBody>
      </p:sp>
    </p:spTree>
    <p:extLst>
      <p:ext uri="{BB962C8B-B14F-4D97-AF65-F5344CB8AC3E}">
        <p14:creationId xmlns:p14="http://schemas.microsoft.com/office/powerpoint/2010/main" val="11542738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4" name="Text Placeholder 3"/>
          <p:cNvSpPr>
            <a:spLocks noGrp="1"/>
          </p:cNvSpPr>
          <p:nvPr>
            <p:ph type="body" idx="1"/>
          </p:nvPr>
        </p:nvSpPr>
        <p:spPr>
          <a:xfrm>
            <a:off x="205299" y="600930"/>
            <a:ext cx="8410575" cy="346219"/>
          </a:xfrm>
        </p:spPr>
        <p:txBody>
          <a:bodyPr/>
          <a:lstStyle/>
          <a:p>
            <a:r>
              <a:rPr lang="en-US" dirty="0" smtClean="0"/>
              <a:t>Full application lifecycle management</a:t>
            </a:r>
            <a:endParaRPr lang="en-US" dirty="0"/>
          </a:p>
        </p:txBody>
      </p:sp>
      <p:sp>
        <p:nvSpPr>
          <p:cNvPr id="31" name="Pentagon 30"/>
          <p:cNvSpPr/>
          <p:nvPr/>
        </p:nvSpPr>
        <p:spPr>
          <a:xfrm>
            <a:off x="1258670" y="1977342"/>
            <a:ext cx="1224792" cy="675832"/>
          </a:xfrm>
          <a:prstGeom prst="homePlate">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Commit Code Change</a:t>
            </a:r>
            <a:endParaRPr lang="en-US" sz="1000" b="1" dirty="0">
              <a:solidFill>
                <a:schemeClr val="bg1"/>
              </a:solidFill>
            </a:endParaRPr>
          </a:p>
        </p:txBody>
      </p:sp>
      <p:sp>
        <p:nvSpPr>
          <p:cNvPr id="32" name="Chevron 31"/>
          <p:cNvSpPr/>
          <p:nvPr/>
        </p:nvSpPr>
        <p:spPr>
          <a:xfrm>
            <a:off x="2162214" y="1978216"/>
            <a:ext cx="1585446"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a:solidFill>
                  <a:schemeClr val="bg1"/>
                </a:solidFill>
              </a:rPr>
              <a:t>Automate Build &amp; Test</a:t>
            </a:r>
          </a:p>
          <a:p>
            <a:pPr algn="ctr"/>
            <a:r>
              <a:rPr lang="en-US" sz="700" dirty="0">
                <a:solidFill>
                  <a:schemeClr val="bg1"/>
                </a:solidFill>
              </a:rPr>
              <a:t>(Unit Test, Static Code Analysis)</a:t>
            </a:r>
          </a:p>
        </p:txBody>
      </p:sp>
      <p:sp>
        <p:nvSpPr>
          <p:cNvPr id="45" name="Chevron 44"/>
          <p:cNvSpPr/>
          <p:nvPr/>
        </p:nvSpPr>
        <p:spPr>
          <a:xfrm>
            <a:off x="3422245" y="1978216"/>
            <a:ext cx="1401528"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Store Binaries &amp; Build Artifacts</a:t>
            </a:r>
            <a:endParaRPr lang="en-US" sz="700" dirty="0">
              <a:solidFill>
                <a:schemeClr val="bg1"/>
              </a:solidFill>
            </a:endParaRPr>
          </a:p>
        </p:txBody>
      </p:sp>
      <p:sp>
        <p:nvSpPr>
          <p:cNvPr id="46" name="Chevron 45"/>
          <p:cNvSpPr/>
          <p:nvPr/>
        </p:nvSpPr>
        <p:spPr>
          <a:xfrm>
            <a:off x="4499554" y="1978216"/>
            <a:ext cx="1585446"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Automated Integration Testing</a:t>
            </a:r>
            <a:endParaRPr lang="en-US" sz="700" dirty="0">
              <a:solidFill>
                <a:schemeClr val="bg1"/>
              </a:solidFill>
            </a:endParaRPr>
          </a:p>
        </p:txBody>
      </p:sp>
      <p:sp>
        <p:nvSpPr>
          <p:cNvPr id="47" name="Chevron 46"/>
          <p:cNvSpPr/>
          <p:nvPr/>
        </p:nvSpPr>
        <p:spPr>
          <a:xfrm>
            <a:off x="5766000" y="1978216"/>
            <a:ext cx="1662927"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err="1" smtClean="0">
                <a:solidFill>
                  <a:schemeClr val="bg1"/>
                </a:solidFill>
              </a:rPr>
              <a:t>Acceptance,Performance</a:t>
            </a:r>
            <a:r>
              <a:rPr lang="en-US" sz="1000" b="1" dirty="0" smtClean="0">
                <a:solidFill>
                  <a:schemeClr val="bg1"/>
                </a:solidFill>
              </a:rPr>
              <a:t> &amp; Load</a:t>
            </a:r>
            <a:endParaRPr lang="en-US" sz="700" dirty="0">
              <a:solidFill>
                <a:schemeClr val="bg1"/>
              </a:solidFill>
            </a:endParaRPr>
          </a:p>
        </p:txBody>
      </p:sp>
      <p:sp>
        <p:nvSpPr>
          <p:cNvPr id="48" name="Chevron 47"/>
          <p:cNvSpPr/>
          <p:nvPr/>
        </p:nvSpPr>
        <p:spPr>
          <a:xfrm>
            <a:off x="7102481" y="1978216"/>
            <a:ext cx="1567225"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Zero Downtime Upgrade to Production</a:t>
            </a:r>
            <a:endParaRPr lang="en-US" sz="700" dirty="0">
              <a:solidFill>
                <a:schemeClr val="bg1"/>
              </a:solidFill>
            </a:endParaRPr>
          </a:p>
        </p:txBody>
      </p:sp>
      <p:sp>
        <p:nvSpPr>
          <p:cNvPr id="49" name="TextBox 48"/>
          <p:cNvSpPr txBox="1"/>
          <p:nvPr/>
        </p:nvSpPr>
        <p:spPr>
          <a:xfrm>
            <a:off x="107314" y="2046152"/>
            <a:ext cx="1013761" cy="646331"/>
          </a:xfrm>
          <a:prstGeom prst="rect">
            <a:avLst/>
          </a:prstGeom>
          <a:noFill/>
        </p:spPr>
        <p:txBody>
          <a:bodyPr wrap="square" rtlCol="0">
            <a:spAutoFit/>
          </a:bodyPr>
          <a:lstStyle/>
          <a:p>
            <a:pPr algn="ctr"/>
            <a:r>
              <a:rPr lang="en-US" sz="1200" b="1" dirty="0" smtClean="0">
                <a:solidFill>
                  <a:schemeClr val="tx2"/>
                </a:solidFill>
              </a:rPr>
              <a:t>Build Pipeline Operations</a:t>
            </a:r>
          </a:p>
        </p:txBody>
      </p:sp>
      <p:sp>
        <p:nvSpPr>
          <p:cNvPr id="50" name="TextBox 49"/>
          <p:cNvSpPr txBox="1"/>
          <p:nvPr/>
        </p:nvSpPr>
        <p:spPr>
          <a:xfrm>
            <a:off x="151526" y="3007227"/>
            <a:ext cx="969550" cy="276999"/>
          </a:xfrm>
          <a:prstGeom prst="rect">
            <a:avLst/>
          </a:prstGeom>
          <a:noFill/>
        </p:spPr>
        <p:txBody>
          <a:bodyPr wrap="square" rtlCol="0">
            <a:spAutoFit/>
          </a:bodyPr>
          <a:lstStyle/>
          <a:p>
            <a:pPr algn="ctr"/>
            <a:r>
              <a:rPr lang="en-US" sz="1200" b="1" dirty="0" smtClean="0">
                <a:solidFill>
                  <a:srgbClr val="000000"/>
                </a:solidFill>
              </a:rPr>
              <a:t>Tool Chain</a:t>
            </a:r>
          </a:p>
        </p:txBody>
      </p:sp>
      <p:grpSp>
        <p:nvGrpSpPr>
          <p:cNvPr id="2" name="Group 1"/>
          <p:cNvGrpSpPr/>
          <p:nvPr/>
        </p:nvGrpSpPr>
        <p:grpSpPr>
          <a:xfrm>
            <a:off x="4565660" y="2825756"/>
            <a:ext cx="1183200" cy="916561"/>
            <a:chOff x="4565660" y="2825756"/>
            <a:chExt cx="1183200" cy="916561"/>
          </a:xfrm>
        </p:grpSpPr>
        <p:sp>
          <p:nvSpPr>
            <p:cNvPr id="51" name="TextBox 50"/>
            <p:cNvSpPr txBox="1"/>
            <p:nvPr/>
          </p:nvSpPr>
          <p:spPr>
            <a:xfrm>
              <a:off x="4565660" y="3465318"/>
              <a:ext cx="1183200" cy="276999"/>
            </a:xfrm>
            <a:prstGeom prst="rect">
              <a:avLst/>
            </a:prstGeom>
            <a:noFill/>
          </p:spPr>
          <p:txBody>
            <a:bodyPr wrap="square" rtlCol="0">
              <a:spAutoFit/>
            </a:bodyPr>
            <a:lstStyle/>
            <a:p>
              <a:pPr algn="ctr"/>
              <a:r>
                <a:rPr lang="en-US" sz="1200" b="1" dirty="0" smtClean="0">
                  <a:solidFill>
                    <a:schemeClr val="bg2"/>
                  </a:solidFill>
                </a:rPr>
                <a:t>Development</a:t>
              </a:r>
            </a:p>
          </p:txBody>
        </p:sp>
        <p:pic>
          <p:nvPicPr>
            <p:cNvPr id="54" name="Shape 300"/>
            <p:cNvPicPr preferRelativeResize="0"/>
            <p:nvPr/>
          </p:nvPicPr>
          <p:blipFill rotWithShape="1">
            <a:blip r:embed="rId3">
              <a:alphaModFix/>
            </a:blip>
            <a:srcRect/>
            <a:stretch/>
          </p:blipFill>
          <p:spPr>
            <a:xfrm>
              <a:off x="4821081" y="2825756"/>
              <a:ext cx="677780" cy="677780"/>
            </a:xfrm>
            <a:prstGeom prst="rect">
              <a:avLst/>
            </a:prstGeom>
            <a:noFill/>
            <a:ln>
              <a:noFill/>
            </a:ln>
          </p:spPr>
        </p:pic>
      </p:grpSp>
      <p:grpSp>
        <p:nvGrpSpPr>
          <p:cNvPr id="3" name="Group 2"/>
          <p:cNvGrpSpPr/>
          <p:nvPr/>
        </p:nvGrpSpPr>
        <p:grpSpPr>
          <a:xfrm>
            <a:off x="5757236" y="2825756"/>
            <a:ext cx="1683791" cy="1101227"/>
            <a:chOff x="5757236" y="2825756"/>
            <a:chExt cx="1683791" cy="1101227"/>
          </a:xfrm>
        </p:grpSpPr>
        <p:sp>
          <p:nvSpPr>
            <p:cNvPr id="52" name="TextBox 51"/>
            <p:cNvSpPr txBox="1"/>
            <p:nvPr/>
          </p:nvSpPr>
          <p:spPr>
            <a:xfrm>
              <a:off x="5757236" y="3465318"/>
              <a:ext cx="1683791" cy="461665"/>
            </a:xfrm>
            <a:prstGeom prst="rect">
              <a:avLst/>
            </a:prstGeom>
            <a:noFill/>
          </p:spPr>
          <p:txBody>
            <a:bodyPr wrap="square" rtlCol="0">
              <a:spAutoFit/>
            </a:bodyPr>
            <a:lstStyle/>
            <a:p>
              <a:pPr algn="ctr"/>
              <a:r>
                <a:rPr lang="en-US" sz="1200" b="1" dirty="0" smtClean="0">
                  <a:solidFill>
                    <a:schemeClr val="bg2"/>
                  </a:solidFill>
                </a:rPr>
                <a:t>Test + UAT </a:t>
              </a:r>
              <a:r>
                <a:rPr lang="en-US" sz="1200" b="1" dirty="0">
                  <a:solidFill>
                    <a:schemeClr val="bg2"/>
                  </a:solidFill>
                </a:rPr>
                <a:t>+</a:t>
              </a:r>
              <a:r>
                <a:rPr lang="en-US" sz="1200" b="1" dirty="0" smtClean="0">
                  <a:solidFill>
                    <a:schemeClr val="bg2"/>
                  </a:solidFill>
                </a:rPr>
                <a:t> Staging</a:t>
              </a:r>
            </a:p>
          </p:txBody>
        </p:sp>
        <p:pic>
          <p:nvPicPr>
            <p:cNvPr id="55" name="Shape 300"/>
            <p:cNvPicPr preferRelativeResize="0"/>
            <p:nvPr/>
          </p:nvPicPr>
          <p:blipFill rotWithShape="1">
            <a:blip r:embed="rId3">
              <a:alphaModFix/>
            </a:blip>
            <a:srcRect/>
            <a:stretch/>
          </p:blipFill>
          <p:spPr>
            <a:xfrm>
              <a:off x="6220449" y="2825756"/>
              <a:ext cx="677780" cy="677780"/>
            </a:xfrm>
            <a:prstGeom prst="rect">
              <a:avLst/>
            </a:prstGeom>
            <a:noFill/>
            <a:ln>
              <a:noFill/>
            </a:ln>
          </p:spPr>
        </p:pic>
      </p:grpSp>
      <p:grpSp>
        <p:nvGrpSpPr>
          <p:cNvPr id="5" name="Group 4"/>
          <p:cNvGrpSpPr/>
          <p:nvPr/>
        </p:nvGrpSpPr>
        <p:grpSpPr>
          <a:xfrm>
            <a:off x="7399833" y="2825756"/>
            <a:ext cx="1183200" cy="916561"/>
            <a:chOff x="7399833" y="2825756"/>
            <a:chExt cx="1183200" cy="916561"/>
          </a:xfrm>
        </p:grpSpPr>
        <p:sp>
          <p:nvSpPr>
            <p:cNvPr id="53" name="TextBox 52"/>
            <p:cNvSpPr txBox="1"/>
            <p:nvPr/>
          </p:nvSpPr>
          <p:spPr>
            <a:xfrm>
              <a:off x="7399833" y="3465318"/>
              <a:ext cx="1183200" cy="276999"/>
            </a:xfrm>
            <a:prstGeom prst="rect">
              <a:avLst/>
            </a:prstGeom>
            <a:noFill/>
          </p:spPr>
          <p:txBody>
            <a:bodyPr wrap="square" rtlCol="0">
              <a:spAutoFit/>
            </a:bodyPr>
            <a:lstStyle/>
            <a:p>
              <a:pPr algn="ctr"/>
              <a:r>
                <a:rPr lang="en-US" sz="1200" b="1" dirty="0" smtClean="0">
                  <a:solidFill>
                    <a:schemeClr val="bg2"/>
                  </a:solidFill>
                </a:rPr>
                <a:t>Production</a:t>
              </a:r>
            </a:p>
          </p:txBody>
        </p:sp>
        <p:pic>
          <p:nvPicPr>
            <p:cNvPr id="56" name="Shape 300"/>
            <p:cNvPicPr preferRelativeResize="0"/>
            <p:nvPr/>
          </p:nvPicPr>
          <p:blipFill rotWithShape="1">
            <a:blip r:embed="rId3">
              <a:alphaModFix/>
            </a:blip>
            <a:srcRect/>
            <a:stretch/>
          </p:blipFill>
          <p:spPr>
            <a:xfrm>
              <a:off x="7597002" y="2825756"/>
              <a:ext cx="677780" cy="677780"/>
            </a:xfrm>
            <a:prstGeom prst="rect">
              <a:avLst/>
            </a:prstGeom>
            <a:noFill/>
            <a:ln>
              <a:noFill/>
            </a:ln>
          </p:spPr>
        </p:pic>
      </p:grpSp>
      <p:pic>
        <p:nvPicPr>
          <p:cNvPr id="57" name="Picture 56" descr="images.png"/>
          <p:cNvPicPr>
            <a:picLocks noChangeAspect="1"/>
          </p:cNvPicPr>
          <p:nvPr/>
        </p:nvPicPr>
        <p:blipFill rotWithShape="1">
          <a:blip r:embed="rId4">
            <a:extLst>
              <a:ext uri="{28A0092B-C50C-407E-A947-70E740481C1C}">
                <a14:useLocalDpi xmlns:a14="http://schemas.microsoft.com/office/drawing/2010/main" val="0"/>
              </a:ext>
            </a:extLst>
          </a:blip>
          <a:srcRect l="18487" r="17017"/>
          <a:stretch/>
        </p:blipFill>
        <p:spPr>
          <a:xfrm>
            <a:off x="1388867" y="2779485"/>
            <a:ext cx="647349" cy="645240"/>
          </a:xfrm>
          <a:prstGeom prst="rect">
            <a:avLst/>
          </a:prstGeom>
        </p:spPr>
      </p:pic>
      <p:pic>
        <p:nvPicPr>
          <p:cNvPr id="59" name="Picture 58" descr="artifactory.logo.155x3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6872" y="3283630"/>
            <a:ext cx="952283" cy="179573"/>
          </a:xfrm>
          <a:prstGeom prst="rect">
            <a:avLst/>
          </a:prstGeom>
        </p:spPr>
      </p:pic>
      <p:sp>
        <p:nvSpPr>
          <p:cNvPr id="60" name="TextBox 59"/>
          <p:cNvSpPr txBox="1"/>
          <p:nvPr/>
        </p:nvSpPr>
        <p:spPr>
          <a:xfrm>
            <a:off x="1233012" y="3452491"/>
            <a:ext cx="892251" cy="276999"/>
          </a:xfrm>
          <a:prstGeom prst="rect">
            <a:avLst/>
          </a:prstGeom>
          <a:noFill/>
        </p:spPr>
        <p:txBody>
          <a:bodyPr wrap="square" rtlCol="0">
            <a:spAutoFit/>
          </a:bodyPr>
          <a:lstStyle/>
          <a:p>
            <a:pPr algn="ctr"/>
            <a:r>
              <a:rPr lang="en-US" sz="1200" b="1" dirty="0" err="1" smtClean="0">
                <a:solidFill>
                  <a:schemeClr val="bg2"/>
                </a:solidFill>
              </a:rPr>
              <a:t>Gitlab</a:t>
            </a:r>
            <a:endParaRPr lang="en-US" sz="1200" b="1" dirty="0" smtClean="0">
              <a:solidFill>
                <a:schemeClr val="bg2"/>
              </a:solidFill>
            </a:endParaRPr>
          </a:p>
        </p:txBody>
      </p:sp>
      <p:sp>
        <p:nvSpPr>
          <p:cNvPr id="61" name="TextBox 60"/>
          <p:cNvSpPr txBox="1"/>
          <p:nvPr/>
        </p:nvSpPr>
        <p:spPr>
          <a:xfrm>
            <a:off x="2571043" y="3362705"/>
            <a:ext cx="892251" cy="276999"/>
          </a:xfrm>
          <a:prstGeom prst="rect">
            <a:avLst/>
          </a:prstGeom>
          <a:noFill/>
        </p:spPr>
        <p:txBody>
          <a:bodyPr wrap="square" rtlCol="0">
            <a:spAutoFit/>
          </a:bodyPr>
          <a:lstStyle/>
          <a:p>
            <a:pPr algn="ctr"/>
            <a:r>
              <a:rPr lang="en-US" sz="1200" b="1" dirty="0" smtClean="0">
                <a:solidFill>
                  <a:schemeClr val="bg2"/>
                </a:solidFill>
              </a:rPr>
              <a:t>Jenkins</a:t>
            </a:r>
          </a:p>
        </p:txBody>
      </p:sp>
      <p:pic>
        <p:nvPicPr>
          <p:cNvPr id="23" name="Picture 22"/>
          <p:cNvPicPr>
            <a:picLocks noChangeAspect="1"/>
          </p:cNvPicPr>
          <p:nvPr/>
        </p:nvPicPr>
        <p:blipFill>
          <a:blip r:embed="rId6">
            <a:clrChange>
              <a:clrFrom>
                <a:srgbClr val="FFFFFF"/>
              </a:clrFrom>
              <a:clrTo>
                <a:srgbClr val="FFFFFF">
                  <a:alpha val="0"/>
                </a:srgbClr>
              </a:clrTo>
            </a:clrChange>
          </a:blip>
          <a:stretch>
            <a:fillRect/>
          </a:stretch>
        </p:blipFill>
        <p:spPr>
          <a:xfrm>
            <a:off x="3780077" y="1521411"/>
            <a:ext cx="630245" cy="403357"/>
          </a:xfrm>
          <a:prstGeom prst="rect">
            <a:avLst/>
          </a:prstGeom>
        </p:spPr>
      </p:pic>
      <p:sp>
        <p:nvSpPr>
          <p:cNvPr id="26" name="Title 1"/>
          <p:cNvSpPr>
            <a:spLocks noGrp="1"/>
          </p:cNvSpPr>
          <p:nvPr>
            <p:ph type="title"/>
          </p:nvPr>
        </p:nvSpPr>
        <p:spPr>
          <a:xfrm>
            <a:off x="151357" y="158691"/>
            <a:ext cx="8748888" cy="460375"/>
          </a:xfrm>
        </p:spPr>
        <p:txBody>
          <a:bodyPr/>
          <a:lstStyle/>
          <a:p>
            <a:r>
              <a:rPr lang="en-US" sz="2800" b="1" dirty="0" smtClean="0">
                <a:solidFill>
                  <a:srgbClr val="1C7B70"/>
                </a:solidFill>
              </a:rPr>
              <a:t>Enabling Continuous Integration &amp; Delivery</a:t>
            </a:r>
            <a:endParaRPr lang="en" sz="2800" b="1" cap="all" dirty="0">
              <a:solidFill>
                <a:srgbClr val="1C7B70"/>
              </a:solidFill>
            </a:endParaRPr>
          </a:p>
        </p:txBody>
      </p:sp>
      <p:sp>
        <p:nvSpPr>
          <p:cNvPr id="29" name="Shape 83"/>
          <p:cNvSpPr/>
          <p:nvPr/>
        </p:nvSpPr>
        <p:spPr>
          <a:xfrm>
            <a:off x="987847" y="3769345"/>
            <a:ext cx="1359893"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Distributed </a:t>
            </a:r>
            <a:r>
              <a:rPr lang="en-US" sz="800" b="1" i="0" u="none" strike="noStrike" cap="none" baseline="0" dirty="0">
                <a:ea typeface="Arial"/>
                <a:cs typeface="Arial"/>
                <a:sym typeface="Arial"/>
              </a:rPr>
              <a:t>revision control and source code management. Collaborative software </a:t>
            </a:r>
            <a:r>
              <a:rPr lang="en-US" sz="800" b="1" i="0" u="none" strike="noStrike" cap="none" baseline="0" dirty="0" smtClean="0">
                <a:ea typeface="Arial"/>
                <a:cs typeface="Arial"/>
                <a:sym typeface="Arial"/>
              </a:rPr>
              <a:t>development.</a:t>
            </a:r>
            <a:endParaRPr lang="en-US" sz="800" b="1" i="0" u="none" strike="noStrike" cap="none" baseline="0" dirty="0">
              <a:ea typeface="Arial"/>
              <a:cs typeface="Arial"/>
              <a:sym typeface="Arial"/>
            </a:endParaRPr>
          </a:p>
        </p:txBody>
      </p:sp>
      <p:sp>
        <p:nvSpPr>
          <p:cNvPr id="33" name="Shape 84"/>
          <p:cNvSpPr/>
          <p:nvPr/>
        </p:nvSpPr>
        <p:spPr>
          <a:xfrm>
            <a:off x="2355571" y="3679559"/>
            <a:ext cx="1326404"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Build, test and deploy software </a:t>
            </a:r>
            <a:r>
              <a:rPr lang="en-US" sz="800" b="1" i="0" u="none" strike="noStrike" cap="none" baseline="0" dirty="0">
                <a:ea typeface="Arial"/>
                <a:cs typeface="Arial"/>
                <a:sym typeface="Arial"/>
              </a:rPr>
              <a:t>projects continuously and incrementally. </a:t>
            </a:r>
            <a:r>
              <a:rPr lang="en-US" sz="800" b="1" i="0" u="none" strike="noStrike" cap="none" baseline="0" dirty="0" smtClean="0">
                <a:ea typeface="Arial"/>
                <a:cs typeface="Arial"/>
                <a:sym typeface="Arial"/>
              </a:rPr>
              <a:t>Thousands</a:t>
            </a:r>
            <a:r>
              <a:rPr lang="en-US" sz="800" b="1" i="0" u="none" strike="noStrike" cap="none" dirty="0" smtClean="0">
                <a:ea typeface="Arial"/>
                <a:cs typeface="Arial"/>
                <a:sym typeface="Arial"/>
              </a:rPr>
              <a:t> </a:t>
            </a:r>
            <a:r>
              <a:rPr lang="en-US" sz="800" b="1" i="0" u="none" strike="noStrike" cap="none" baseline="0" dirty="0" smtClean="0">
                <a:ea typeface="Arial"/>
                <a:cs typeface="Arial"/>
                <a:sym typeface="Arial"/>
              </a:rPr>
              <a:t>of </a:t>
            </a:r>
            <a:r>
              <a:rPr lang="en-US" sz="800" b="1" i="0" u="none" strike="noStrike" cap="none" baseline="0" dirty="0">
                <a:ea typeface="Arial"/>
                <a:cs typeface="Arial"/>
                <a:sym typeface="Arial"/>
              </a:rPr>
              <a:t>compatible </a:t>
            </a:r>
            <a:r>
              <a:rPr lang="en-US" sz="800" b="1" i="0" u="none" strike="noStrike" cap="none" baseline="0" dirty="0" smtClean="0">
                <a:ea typeface="Arial"/>
                <a:cs typeface="Arial"/>
                <a:sym typeface="Arial"/>
              </a:rPr>
              <a:t>plugins.</a:t>
            </a:r>
            <a:endParaRPr lang="en-US" sz="800" b="1" i="0" u="none" strike="noStrike" cap="none" baseline="0" dirty="0">
              <a:ea typeface="Arial"/>
              <a:cs typeface="Arial"/>
              <a:sym typeface="Arial"/>
            </a:endParaRPr>
          </a:p>
        </p:txBody>
      </p:sp>
      <p:pic>
        <p:nvPicPr>
          <p:cNvPr id="34" name="Picture 33" descr="CloudBees_official_logo.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98786" y="2870105"/>
            <a:ext cx="1200150" cy="514350"/>
          </a:xfrm>
          <a:prstGeom prst="rect">
            <a:avLst/>
          </a:prstGeom>
        </p:spPr>
      </p:pic>
      <p:sp>
        <p:nvSpPr>
          <p:cNvPr id="35" name="Shape 85"/>
          <p:cNvSpPr/>
          <p:nvPr/>
        </p:nvSpPr>
        <p:spPr>
          <a:xfrm>
            <a:off x="3510954" y="3725206"/>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Share </a:t>
            </a:r>
            <a:r>
              <a:rPr lang="en-US" sz="800" b="1" i="0" u="none" strike="noStrike" cap="none" baseline="0" dirty="0">
                <a:ea typeface="Arial"/>
                <a:cs typeface="Arial"/>
                <a:sym typeface="Arial"/>
              </a:rPr>
              <a:t>binaries and manage distributions. </a:t>
            </a:r>
            <a:r>
              <a:rPr lang="en-US" sz="800" b="1" i="0" u="none" strike="noStrike" cap="none" baseline="0" dirty="0" smtClean="0">
                <a:ea typeface="Arial"/>
                <a:cs typeface="Arial"/>
                <a:sym typeface="Arial"/>
              </a:rPr>
              <a:t>Manage </a:t>
            </a:r>
            <a:r>
              <a:rPr lang="en-US" sz="800" b="1" i="0" u="none" strike="noStrike" cap="none" baseline="0" dirty="0">
                <a:ea typeface="Arial"/>
                <a:cs typeface="Arial"/>
                <a:sym typeface="Arial"/>
              </a:rPr>
              <a:t>artifact lifecycle. </a:t>
            </a:r>
          </a:p>
        </p:txBody>
      </p:sp>
      <p:pic>
        <p:nvPicPr>
          <p:cNvPr id="36" name="Shape 110"/>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844745" y="2733696"/>
            <a:ext cx="490444" cy="467632"/>
          </a:xfrm>
          <a:prstGeom prst="rect">
            <a:avLst/>
          </a:prstGeom>
          <a:noFill/>
          <a:ln>
            <a:noFill/>
          </a:ln>
        </p:spPr>
      </p:pic>
    </p:spTree>
    <p:extLst>
      <p:ext uri="{BB962C8B-B14F-4D97-AF65-F5344CB8AC3E}">
        <p14:creationId xmlns:p14="http://schemas.microsoft.com/office/powerpoint/2010/main" val="35467725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38889E-6 4.35265E-6 L 0.11407 4.35265E-6 " pathEditMode="relative" ptsTypes="AA">
                                      <p:cBhvr>
                                        <p:cTn id="10" dur="700" fill="hold"/>
                                        <p:tgtEl>
                                          <p:spTgt spid="23"/>
                                        </p:tgtEl>
                                        <p:attrNameLst>
                                          <p:attrName>ppt_x</p:attrName>
                                          <p:attrName>ppt_y</p:attrName>
                                        </p:attrNameLst>
                                      </p:cBhvr>
                                    </p:animMotion>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0.11406 8.26141E-6 L 0.26215 0.00278 " pathEditMode="relative" ptsTypes="AA">
                                      <p:cBhvr>
                                        <p:cTn id="17" dur="700" fill="hold"/>
                                        <p:tgtEl>
                                          <p:spTgt spid="23"/>
                                        </p:tgtEl>
                                        <p:attrNameLst>
                                          <p:attrName>ppt_x</p:attrName>
                                          <p:attrName>ppt_y</p:attrName>
                                        </p:attrNameLst>
                                      </p:cBhvr>
                                    </p:animMotion>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0.26215 0.00278 L 0.40729 0.00278 " pathEditMode="relative" ptsTypes="AA">
                                      <p:cBhvr>
                                        <p:cTn id="24" dur="700" fill="hold"/>
                                        <p:tgtEl>
                                          <p:spTgt spid="23"/>
                                        </p:tgtEl>
                                        <p:attrNameLst>
                                          <p:attrName>ppt_x</p:attrName>
                                          <p:attrName>ppt_y</p:attrName>
                                        </p:attrNameLst>
                                      </p:cBhvr>
                                    </p:animMotion>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dirty="0" smtClean="0">
                <a:sym typeface="Arial"/>
              </a:rPr>
              <a:t>Agenda</a:t>
            </a:r>
            <a:endParaRPr lang="en-US" dirty="0">
              <a:sym typeface="Arial"/>
            </a:endParaRPr>
          </a:p>
        </p:txBody>
      </p:sp>
      <p:sp>
        <p:nvSpPr>
          <p:cNvPr id="196" name="Shape 196"/>
          <p:cNvSpPr txBox="1">
            <a:spLocks noGrp="1"/>
          </p:cNvSpPr>
          <p:nvPr>
            <p:ph type="body" sz="quarter" idx="13"/>
          </p:nvPr>
        </p:nvSpPr>
        <p:spPr>
          <a:xfrm>
            <a:off x="431800" y="624362"/>
            <a:ext cx="8551408" cy="3848609"/>
          </a:xfrm>
        </p:spPr>
        <p:txBody>
          <a:bodyPr/>
          <a:lstStyle/>
          <a:p>
            <a:pPr marL="514350" lvl="0" indent="-514350">
              <a:buClr>
                <a:srgbClr val="008774"/>
              </a:buClr>
              <a:buFont typeface="+mj-lt"/>
              <a:buAutoNum type="arabicPeriod"/>
            </a:pPr>
            <a:endParaRPr lang="en-US" sz="2800" dirty="0" smtClean="0">
              <a:sym typeface="Arial"/>
            </a:endParaRPr>
          </a:p>
          <a:p>
            <a:pPr marL="514350" lvl="0" indent="-514350">
              <a:buClr>
                <a:srgbClr val="008774"/>
              </a:buClr>
              <a:buFont typeface="+mj-lt"/>
              <a:buAutoNum type="arabicPeriod"/>
            </a:pPr>
            <a:r>
              <a:rPr lang="en-US" sz="2800" dirty="0" smtClean="0">
                <a:sym typeface="Arial"/>
              </a:rPr>
              <a:t>Changing Development Models</a:t>
            </a:r>
          </a:p>
          <a:p>
            <a:pPr marL="514350" lvl="0" indent="-514350">
              <a:buClr>
                <a:srgbClr val="008774"/>
              </a:buClr>
              <a:buFont typeface="+mj-lt"/>
              <a:buAutoNum type="arabicPeriod"/>
            </a:pPr>
            <a:r>
              <a:rPr lang="en-US" sz="2800" dirty="0" err="1" smtClean="0">
                <a:sym typeface="Arial"/>
              </a:rPr>
              <a:t>Microservices</a:t>
            </a:r>
            <a:r>
              <a:rPr lang="en-US" sz="2800" dirty="0" smtClean="0">
                <a:sym typeface="Arial"/>
              </a:rPr>
              <a:t> in the Enterprise</a:t>
            </a:r>
          </a:p>
          <a:p>
            <a:pPr marL="514350" lvl="0" indent="-514350">
              <a:buClr>
                <a:srgbClr val="008774"/>
              </a:buClr>
              <a:buFont typeface="+mj-lt"/>
              <a:buAutoNum type="arabicPeriod"/>
            </a:pPr>
            <a:r>
              <a:rPr lang="en-US" sz="2800" dirty="0" smtClean="0">
                <a:sym typeface="Arial"/>
              </a:rPr>
              <a:t>Cloud Native Application Platforms</a:t>
            </a:r>
          </a:p>
          <a:p>
            <a:pPr marL="514350" lvl="0" indent="-514350">
              <a:buClr>
                <a:srgbClr val="008774"/>
              </a:buClr>
              <a:buFont typeface="+mj-lt"/>
              <a:buAutoNum type="arabicPeriod"/>
            </a:pPr>
            <a:r>
              <a:rPr lang="en-US" sz="2800" dirty="0" smtClean="0">
                <a:sym typeface="Arial"/>
              </a:rPr>
              <a:t>Pivotal Cloud Foundry</a:t>
            </a:r>
          </a:p>
          <a:p>
            <a:pPr marL="514350" lvl="0" indent="-514350">
              <a:buClr>
                <a:srgbClr val="008774"/>
              </a:buClr>
              <a:buFont typeface="+mj-lt"/>
              <a:buAutoNum type="arabicPeriod"/>
            </a:pPr>
            <a:endParaRPr lang="en-US" sz="2800" dirty="0">
              <a:sym typeface="Arial"/>
            </a:endParaRPr>
          </a:p>
        </p:txBody>
      </p:sp>
    </p:spTree>
    <p:extLst>
      <p:ext uri="{BB962C8B-B14F-4D97-AF65-F5344CB8AC3E}">
        <p14:creationId xmlns:p14="http://schemas.microsoft.com/office/powerpoint/2010/main" val="36353848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Shape 1039"/>
          <p:cNvSpPr txBox="1">
            <a:spLocks noGrp="1"/>
          </p:cNvSpPr>
          <p:nvPr>
            <p:ph type="title"/>
          </p:nvPr>
        </p:nvSpPr>
        <p:spPr/>
        <p:txBody>
          <a:bodyPr/>
          <a:lstStyle/>
          <a:p>
            <a:pPr lvl="0"/>
            <a:r>
              <a:rPr lang="en-US" dirty="0" smtClean="0">
                <a:solidFill>
                  <a:srgbClr val="1C7B70"/>
                </a:solidFill>
                <a:sym typeface="Calibri"/>
              </a:rPr>
              <a:t>Automating Deployments</a:t>
            </a:r>
            <a:endParaRPr lang="en-US" dirty="0">
              <a:solidFill>
                <a:srgbClr val="1C7B70"/>
              </a:solidFill>
              <a:sym typeface="Calibri"/>
            </a:endParaRPr>
          </a:p>
        </p:txBody>
      </p:sp>
      <p:pic>
        <p:nvPicPr>
          <p:cNvPr id="8" name="Shape 1040"/>
          <p:cNvPicPr preferRelativeResize="0">
            <a:picLocks noGrp="1"/>
          </p:cNvPicPr>
          <p:nvPr>
            <p:ph type="body" sz="quarter" idx="4294967295"/>
          </p:nvPr>
        </p:nvPicPr>
        <p:blipFill rotWithShape="1">
          <a:blip r:embed="rId3">
            <a:alphaModFix/>
          </a:blip>
          <a:srcRect t="-71" b="-155"/>
          <a:stretch/>
        </p:blipFill>
        <p:spPr>
          <a:xfrm>
            <a:off x="417381" y="845541"/>
            <a:ext cx="8309238" cy="3739024"/>
          </a:xfrm>
          <a:prstGeom prst="rect">
            <a:avLst/>
          </a:prstGeom>
          <a:noFill/>
          <a:ln>
            <a:noFill/>
          </a:ln>
        </p:spPr>
      </p:pic>
      <p:pic>
        <p:nvPicPr>
          <p:cNvPr id="9" name="Shape 1060"/>
          <p:cNvPicPr preferRelativeResize="0"/>
          <p:nvPr/>
        </p:nvPicPr>
        <p:blipFill rotWithShape="1">
          <a:blip r:embed="rId4">
            <a:alphaModFix/>
          </a:blip>
          <a:srcRect l="19954" r="21906" b="35674"/>
          <a:stretch/>
        </p:blipFill>
        <p:spPr>
          <a:xfrm>
            <a:off x="8643938" y="4432828"/>
            <a:ext cx="349250" cy="217487"/>
          </a:xfrm>
          <a:prstGeom prst="rect">
            <a:avLst/>
          </a:prstGeom>
          <a:noFill/>
          <a:ln>
            <a:noFill/>
          </a:ln>
        </p:spPr>
      </p:pic>
      <p:pic>
        <p:nvPicPr>
          <p:cNvPr id="10" name="Shape 1061"/>
          <p:cNvPicPr preferRelativeResize="0"/>
          <p:nvPr/>
        </p:nvPicPr>
        <p:blipFill rotWithShape="1">
          <a:blip r:embed="rId5">
            <a:alphaModFix/>
          </a:blip>
          <a:srcRect l="-1792" t="72528" r="584" b="-2418"/>
          <a:stretch/>
        </p:blipFill>
        <p:spPr>
          <a:xfrm>
            <a:off x="7545388" y="4445528"/>
            <a:ext cx="1090612" cy="180975"/>
          </a:xfrm>
          <a:prstGeom prst="rect">
            <a:avLst/>
          </a:prstGeom>
          <a:noFill/>
          <a:ln>
            <a:noFill/>
          </a:ln>
        </p:spPr>
      </p:pic>
    </p:spTree>
    <p:extLst>
      <p:ext uri="{BB962C8B-B14F-4D97-AF65-F5344CB8AC3E}">
        <p14:creationId xmlns:p14="http://schemas.microsoft.com/office/powerpoint/2010/main" val="17110963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038"/>
        <p:cNvGrpSpPr/>
        <p:nvPr/>
      </p:nvGrpSpPr>
      <p:grpSpPr>
        <a:xfrm>
          <a:off x="0" y="0"/>
          <a:ext cx="0" cy="0"/>
          <a:chOff x="0" y="0"/>
          <a:chExt cx="0" cy="0"/>
        </a:xfrm>
      </p:grpSpPr>
      <p:sp>
        <p:nvSpPr>
          <p:cNvPr id="1039" name="Shape 1039"/>
          <p:cNvSpPr txBox="1">
            <a:spLocks noGrp="1"/>
          </p:cNvSpPr>
          <p:nvPr>
            <p:ph type="title"/>
          </p:nvPr>
        </p:nvSpPr>
        <p:spPr/>
        <p:txBody>
          <a:bodyPr/>
          <a:lstStyle/>
          <a:p>
            <a:pPr lvl="0"/>
            <a:r>
              <a:rPr lang="en-US" dirty="0" smtClean="0">
                <a:solidFill>
                  <a:srgbClr val="1C7B70"/>
                </a:solidFill>
                <a:sym typeface="Calibri"/>
              </a:rPr>
              <a:t>Automating Deployments</a:t>
            </a:r>
            <a:endParaRPr lang="en-US" dirty="0">
              <a:solidFill>
                <a:srgbClr val="1C7B70"/>
              </a:solidFill>
              <a:sym typeface="Calibri"/>
            </a:endParaRPr>
          </a:p>
        </p:txBody>
      </p:sp>
      <p:pic>
        <p:nvPicPr>
          <p:cNvPr id="8" name="Shape 1040"/>
          <p:cNvPicPr preferRelativeResize="0">
            <a:picLocks noGrp="1"/>
          </p:cNvPicPr>
          <p:nvPr>
            <p:ph type="body" sz="quarter" idx="4294967295"/>
          </p:nvPr>
        </p:nvPicPr>
        <p:blipFill rotWithShape="1">
          <a:blip r:embed="rId3">
            <a:alphaModFix/>
          </a:blip>
          <a:srcRect t="-71" b="-155"/>
          <a:stretch/>
        </p:blipFill>
        <p:spPr>
          <a:xfrm>
            <a:off x="417381" y="845541"/>
            <a:ext cx="8309238" cy="3739024"/>
          </a:xfrm>
          <a:prstGeom prst="rect">
            <a:avLst/>
          </a:prstGeom>
          <a:noFill/>
          <a:ln>
            <a:noFill/>
          </a:ln>
        </p:spPr>
      </p:pic>
      <p:pic>
        <p:nvPicPr>
          <p:cNvPr id="9" name="Shape 1060"/>
          <p:cNvPicPr preferRelativeResize="0"/>
          <p:nvPr/>
        </p:nvPicPr>
        <p:blipFill rotWithShape="1">
          <a:blip r:embed="rId4">
            <a:alphaModFix/>
          </a:blip>
          <a:srcRect l="19954" r="21906" b="35674"/>
          <a:stretch/>
        </p:blipFill>
        <p:spPr>
          <a:xfrm>
            <a:off x="8643938" y="4432828"/>
            <a:ext cx="349250" cy="217487"/>
          </a:xfrm>
          <a:prstGeom prst="rect">
            <a:avLst/>
          </a:prstGeom>
          <a:noFill/>
          <a:ln>
            <a:noFill/>
          </a:ln>
        </p:spPr>
      </p:pic>
      <p:pic>
        <p:nvPicPr>
          <p:cNvPr id="10" name="Shape 1061"/>
          <p:cNvPicPr preferRelativeResize="0"/>
          <p:nvPr/>
        </p:nvPicPr>
        <p:blipFill rotWithShape="1">
          <a:blip r:embed="rId5">
            <a:alphaModFix/>
          </a:blip>
          <a:srcRect l="-1792" t="72528" r="584" b="-2418"/>
          <a:stretch/>
        </p:blipFill>
        <p:spPr>
          <a:xfrm>
            <a:off x="7545388" y="4445528"/>
            <a:ext cx="1090612" cy="180975"/>
          </a:xfrm>
          <a:prstGeom prst="rect">
            <a:avLst/>
          </a:prstGeom>
          <a:noFill/>
          <a:ln>
            <a:noFill/>
          </a:ln>
        </p:spPr>
      </p:pic>
      <p:sp>
        <p:nvSpPr>
          <p:cNvPr id="2" name="Rectangle 1"/>
          <p:cNvSpPr/>
          <p:nvPr/>
        </p:nvSpPr>
        <p:spPr>
          <a:xfrm>
            <a:off x="2659530" y="1859055"/>
            <a:ext cx="2166470" cy="1270055"/>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6048" y="1936749"/>
            <a:ext cx="1708017" cy="1270055"/>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876324" y="1807099"/>
            <a:ext cx="1194812" cy="483721"/>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842388" y="1855778"/>
            <a:ext cx="1266722" cy="1270055"/>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125498" y="1868129"/>
            <a:ext cx="2510501" cy="135274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0125" y="3318387"/>
            <a:ext cx="1948907" cy="884753"/>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570654" y="3290529"/>
            <a:ext cx="1948907" cy="884753"/>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58408" y="3205317"/>
            <a:ext cx="1948907" cy="1153651"/>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570743" y="3079137"/>
            <a:ext cx="1948907" cy="1153651"/>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17965" y="2122714"/>
            <a:ext cx="4708071" cy="1384995"/>
          </a:xfrm>
          <a:prstGeom prst="rect">
            <a:avLst/>
          </a:prstGeom>
          <a:noFill/>
        </p:spPr>
        <p:txBody>
          <a:bodyPr wrap="square" rtlCol="0">
            <a:spAutoFit/>
          </a:bodyPr>
          <a:lstStyle/>
          <a:p>
            <a:pPr algn="ctr"/>
            <a:r>
              <a:rPr lang="en-US" sz="2800" dirty="0" smtClean="0">
                <a:solidFill>
                  <a:schemeClr val="bg2"/>
                </a:solidFill>
                <a:latin typeface="Apple Chancery"/>
                <a:cs typeface="Apple Chancery"/>
              </a:rPr>
              <a:t>Here is my source code</a:t>
            </a:r>
          </a:p>
          <a:p>
            <a:pPr algn="ctr"/>
            <a:r>
              <a:rPr lang="en-US" sz="2800" dirty="0" smtClean="0">
                <a:solidFill>
                  <a:schemeClr val="bg2"/>
                </a:solidFill>
                <a:latin typeface="Apple Chancery"/>
                <a:cs typeface="Apple Chancery"/>
              </a:rPr>
              <a:t>Run it on the cloud for me</a:t>
            </a:r>
          </a:p>
          <a:p>
            <a:pPr algn="ctr"/>
            <a:r>
              <a:rPr lang="en-US" sz="2800" dirty="0" smtClean="0">
                <a:solidFill>
                  <a:schemeClr val="bg2"/>
                </a:solidFill>
                <a:latin typeface="Apple Chancery"/>
                <a:cs typeface="Apple Chancery"/>
              </a:rPr>
              <a:t>I do not care how</a:t>
            </a:r>
          </a:p>
        </p:txBody>
      </p:sp>
    </p:spTree>
    <p:extLst>
      <p:ext uri="{BB962C8B-B14F-4D97-AF65-F5344CB8AC3E}">
        <p14:creationId xmlns:p14="http://schemas.microsoft.com/office/powerpoint/2010/main" val="133256931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22" presetClass="exit" presetSubtype="8" fill="hold" grpId="0" nodeType="afterEffect">
                                  <p:stCondLst>
                                    <p:cond delay="0"/>
                                  </p:stCondLst>
                                  <p:childTnLst>
                                    <p:animEffect transition="out" filter="wipe(left)">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par>
                                <p:cTn id="12" presetID="22" presetClass="exit" presetSubtype="8" fill="hold" grpId="0" nodeType="withEffect">
                                  <p:stCondLst>
                                    <p:cond delay="0"/>
                                  </p:stCondLst>
                                  <p:childTnLst>
                                    <p:animEffect transition="out" filter="wipe(left)">
                                      <p:cBhvr>
                                        <p:cTn id="13" dur="500"/>
                                        <p:tgtEl>
                                          <p:spTgt spid="14"/>
                                        </p:tgtEl>
                                      </p:cBhvr>
                                    </p:animEffect>
                                    <p:set>
                                      <p:cBhvr>
                                        <p:cTn id="14" dur="1" fill="hold">
                                          <p:stCondLst>
                                            <p:cond delay="499"/>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xit" presetSubtype="8" fill="hold" grpId="0" nodeType="clickEffect">
                                  <p:stCondLst>
                                    <p:cond delay="0"/>
                                  </p:stCondLst>
                                  <p:childTnLst>
                                    <p:animEffect transition="out" filter="wipe(left)">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par>
                                <p:cTn id="20" presetID="22" presetClass="exit" presetSubtype="8" fill="hold" grpId="0" nodeType="withEffect">
                                  <p:stCondLst>
                                    <p:cond delay="0"/>
                                  </p:stCondLst>
                                  <p:childTnLst>
                                    <p:animEffect transition="out" filter="wipe(left)">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22" presetClass="exit" presetSubtype="8" fill="hold" grpId="0" nodeType="withEffect">
                                  <p:stCondLst>
                                    <p:cond delay="0"/>
                                  </p:stCondLst>
                                  <p:childTnLst>
                                    <p:animEffect transition="out" filter="wipe(left)">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xit" presetSubtype="8" fill="hold" grpId="0" nodeType="clickEffect">
                                  <p:stCondLst>
                                    <p:cond delay="0"/>
                                  </p:stCondLst>
                                  <p:childTnLst>
                                    <p:animEffect transition="out" filter="wipe(left)">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par>
                                <p:cTn id="31" presetID="22" presetClass="exit" presetSubtype="8" fill="hold" grpId="0" nodeType="withEffect">
                                  <p:stCondLst>
                                    <p:cond delay="0"/>
                                  </p:stCondLst>
                                  <p:childTnLst>
                                    <p:animEffect transition="out" filter="wipe(left)">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xit" presetSubtype="8" fill="hold" grpId="0" nodeType="clickEffect">
                                  <p:stCondLst>
                                    <p:cond delay="0"/>
                                  </p:stCondLst>
                                  <p:childTnLst>
                                    <p:animEffect transition="out" filter="wipe(left)">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par>
                                <p:cTn id="39" presetID="22" presetClass="exit" presetSubtype="8" fill="hold" grpId="0" nodeType="withEffect">
                                  <p:stCondLst>
                                    <p:cond delay="0"/>
                                  </p:stCondLst>
                                  <p:childTnLst>
                                    <p:animEffect transition="out" filter="wipe(left)">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11" grpId="0" animBg="1"/>
      <p:bldP spid="12" grpId="0" animBg="1"/>
      <p:bldP spid="13" grpId="0" animBg="1"/>
      <p:bldP spid="14" grpId="0" animBg="1"/>
      <p:bldP spid="15" grpId="0" animBg="1"/>
      <p:bldP spid="16" grpId="0" animBg="1"/>
      <p:bldP spid="17" grpId="0" animBg="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976" name="Shape 976"/>
          <p:cNvPicPr preferRelativeResize="0"/>
          <p:nvPr/>
        </p:nvPicPr>
        <p:blipFill rotWithShape="1">
          <a:blip r:embed="rId3">
            <a:alphaModFix/>
          </a:blip>
          <a:srcRect/>
          <a:stretch/>
        </p:blipFill>
        <p:spPr>
          <a:xfrm>
            <a:off x="1507" y="7"/>
            <a:ext cx="5434092" cy="4368139"/>
          </a:xfrm>
          <a:prstGeom prst="rect">
            <a:avLst/>
          </a:prstGeom>
          <a:noFill/>
          <a:ln>
            <a:noFill/>
          </a:ln>
        </p:spPr>
      </p:pic>
      <p:pic>
        <p:nvPicPr>
          <p:cNvPr id="977" name="Shape 977"/>
          <p:cNvPicPr preferRelativeResize="0"/>
          <p:nvPr/>
        </p:nvPicPr>
        <p:blipFill rotWithShape="1">
          <a:blip r:embed="rId4">
            <a:alphaModFix/>
          </a:blip>
          <a:srcRect t="35656"/>
          <a:stretch/>
        </p:blipFill>
        <p:spPr>
          <a:xfrm>
            <a:off x="0" y="3579247"/>
            <a:ext cx="5429612" cy="1083542"/>
          </a:xfrm>
          <a:prstGeom prst="rect">
            <a:avLst/>
          </a:prstGeom>
          <a:noFill/>
          <a:ln>
            <a:noFill/>
          </a:ln>
        </p:spPr>
      </p:pic>
      <p:sp>
        <p:nvSpPr>
          <p:cNvPr id="988" name="Shape 988"/>
          <p:cNvSpPr/>
          <p:nvPr/>
        </p:nvSpPr>
        <p:spPr>
          <a:xfrm>
            <a:off x="1536396" y="355260"/>
            <a:ext cx="1365554" cy="195393"/>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grpSp>
        <p:nvGrpSpPr>
          <p:cNvPr id="10" name="Group 9"/>
          <p:cNvGrpSpPr/>
          <p:nvPr/>
        </p:nvGrpSpPr>
        <p:grpSpPr>
          <a:xfrm>
            <a:off x="0" y="3619500"/>
            <a:ext cx="8631737" cy="925286"/>
            <a:chOff x="0" y="3619500"/>
            <a:chExt cx="8631737" cy="925286"/>
          </a:xfrm>
        </p:grpSpPr>
        <p:sp>
          <p:nvSpPr>
            <p:cNvPr id="984" name="Shape 984"/>
            <p:cNvSpPr/>
            <p:nvPr/>
          </p:nvSpPr>
          <p:spPr>
            <a:xfrm>
              <a:off x="0" y="3619500"/>
              <a:ext cx="5313442" cy="925286"/>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7" name="Shape 997"/>
            <p:cNvSpPr txBox="1"/>
            <p:nvPr/>
          </p:nvSpPr>
          <p:spPr>
            <a:xfrm>
              <a:off x="6227149" y="4015416"/>
              <a:ext cx="240458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Logging, Health, Telemetry</a:t>
              </a:r>
            </a:p>
          </p:txBody>
        </p:sp>
        <p:cxnSp>
          <p:nvCxnSpPr>
            <p:cNvPr id="999" name="Shape 999"/>
            <p:cNvCxnSpPr>
              <a:endCxn id="984" idx="3"/>
            </p:cNvCxnSpPr>
            <p:nvPr/>
          </p:nvCxnSpPr>
          <p:spPr>
            <a:xfrm flipH="1" flipV="1">
              <a:off x="5313442" y="4082143"/>
              <a:ext cx="844123" cy="90639"/>
            </a:xfrm>
            <a:prstGeom prst="straightConnector1">
              <a:avLst/>
            </a:prstGeom>
            <a:noFill/>
            <a:ln w="57150" cap="flat" cmpd="sng">
              <a:solidFill>
                <a:srgbClr val="008774"/>
              </a:solidFill>
              <a:prstDash val="solid"/>
              <a:miter/>
              <a:headEnd type="none" w="med" len="med"/>
              <a:tailEnd type="stealth" w="lg" len="lg"/>
            </a:ln>
          </p:spPr>
        </p:cxnSp>
      </p:grpSp>
      <p:grpSp>
        <p:nvGrpSpPr>
          <p:cNvPr id="9" name="Group 8"/>
          <p:cNvGrpSpPr/>
          <p:nvPr/>
        </p:nvGrpSpPr>
        <p:grpSpPr>
          <a:xfrm>
            <a:off x="0" y="3112925"/>
            <a:ext cx="7469267" cy="392280"/>
            <a:chOff x="0" y="3112925"/>
            <a:chExt cx="7469267" cy="392280"/>
          </a:xfrm>
        </p:grpSpPr>
        <p:sp>
          <p:nvSpPr>
            <p:cNvPr id="982" name="Shape 982"/>
            <p:cNvSpPr/>
            <p:nvPr/>
          </p:nvSpPr>
          <p:spPr>
            <a:xfrm>
              <a:off x="0" y="3112925"/>
              <a:ext cx="2533650" cy="392280"/>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6" name="Shape 996"/>
            <p:cNvSpPr txBox="1"/>
            <p:nvPr/>
          </p:nvSpPr>
          <p:spPr>
            <a:xfrm>
              <a:off x="6227149" y="315845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0" name="Shape 1000"/>
            <p:cNvCxnSpPr/>
            <p:nvPr/>
          </p:nvCxnSpPr>
          <p:spPr>
            <a:xfrm flipH="1">
              <a:off x="2533650" y="3285411"/>
              <a:ext cx="3623915" cy="48300"/>
            </a:xfrm>
            <a:prstGeom prst="straightConnector1">
              <a:avLst/>
            </a:prstGeom>
            <a:noFill/>
            <a:ln w="57150" cap="flat" cmpd="sng">
              <a:solidFill>
                <a:srgbClr val="008774"/>
              </a:solidFill>
              <a:prstDash val="solid"/>
              <a:miter/>
              <a:headEnd type="none" w="med" len="med"/>
              <a:tailEnd type="stealth" w="lg" len="lg"/>
            </a:ln>
          </p:spPr>
        </p:cxnSp>
      </p:grpSp>
      <p:grpSp>
        <p:nvGrpSpPr>
          <p:cNvPr id="8" name="Group 7"/>
          <p:cNvGrpSpPr/>
          <p:nvPr/>
        </p:nvGrpSpPr>
        <p:grpSpPr>
          <a:xfrm>
            <a:off x="18436" y="2624633"/>
            <a:ext cx="9029726" cy="430604"/>
            <a:chOff x="18436" y="2624633"/>
            <a:chExt cx="9029726" cy="430604"/>
          </a:xfrm>
        </p:grpSpPr>
        <p:sp>
          <p:nvSpPr>
            <p:cNvPr id="981" name="Shape 981"/>
            <p:cNvSpPr/>
            <p:nvPr/>
          </p:nvSpPr>
          <p:spPr>
            <a:xfrm>
              <a:off x="18436" y="2624633"/>
              <a:ext cx="5182214" cy="43060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5" name="Shape 995"/>
            <p:cNvSpPr txBox="1"/>
            <p:nvPr/>
          </p:nvSpPr>
          <p:spPr>
            <a:xfrm>
              <a:off x="6227149" y="2753482"/>
              <a:ext cx="2821013"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Application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1" name="Shape 1001"/>
            <p:cNvCxnSpPr/>
            <p:nvPr/>
          </p:nvCxnSpPr>
          <p:spPr>
            <a:xfrm flipH="1" flipV="1">
              <a:off x="5152571" y="2803071"/>
              <a:ext cx="1004996" cy="77369"/>
            </a:xfrm>
            <a:prstGeom prst="straightConnector1">
              <a:avLst/>
            </a:prstGeom>
            <a:noFill/>
            <a:ln w="57150" cap="flat" cmpd="sng">
              <a:solidFill>
                <a:srgbClr val="008774"/>
              </a:solidFill>
              <a:prstDash val="solid"/>
              <a:miter/>
              <a:headEnd type="none" w="med" len="med"/>
              <a:tailEnd type="stealth" w="lg" len="lg"/>
            </a:ln>
          </p:spPr>
        </p:cxnSp>
      </p:grpSp>
      <p:grpSp>
        <p:nvGrpSpPr>
          <p:cNvPr id="7" name="Group 6"/>
          <p:cNvGrpSpPr/>
          <p:nvPr/>
        </p:nvGrpSpPr>
        <p:grpSpPr>
          <a:xfrm>
            <a:off x="18436" y="2331441"/>
            <a:ext cx="9061831" cy="253916"/>
            <a:chOff x="18436" y="2331441"/>
            <a:chExt cx="9061831" cy="253916"/>
          </a:xfrm>
        </p:grpSpPr>
        <p:sp>
          <p:nvSpPr>
            <p:cNvPr id="980" name="Shape 980"/>
            <p:cNvSpPr/>
            <p:nvPr/>
          </p:nvSpPr>
          <p:spPr>
            <a:xfrm>
              <a:off x="18436" y="2376714"/>
              <a:ext cx="5182214" cy="186985"/>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4" name="Shape 994"/>
            <p:cNvSpPr txBox="1"/>
            <p:nvPr/>
          </p:nvSpPr>
          <p:spPr>
            <a:xfrm>
              <a:off x="6227149" y="2331441"/>
              <a:ext cx="2853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Middleware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2" name="Shape 1002"/>
            <p:cNvCxnSpPr/>
            <p:nvPr/>
          </p:nvCxnSpPr>
          <p:spPr>
            <a:xfrm flipH="1" flipV="1">
              <a:off x="5170714" y="2485571"/>
              <a:ext cx="986851" cy="16330"/>
            </a:xfrm>
            <a:prstGeom prst="straightConnector1">
              <a:avLst/>
            </a:prstGeom>
            <a:noFill/>
            <a:ln w="57150" cap="flat" cmpd="sng">
              <a:solidFill>
                <a:srgbClr val="008774"/>
              </a:solidFill>
              <a:prstDash val="solid"/>
              <a:miter/>
              <a:headEnd type="none" w="med" len="med"/>
              <a:tailEnd type="stealth" w="lg" len="lg"/>
            </a:ln>
          </p:spPr>
        </p:cxnSp>
      </p:grpSp>
      <p:grpSp>
        <p:nvGrpSpPr>
          <p:cNvPr id="6" name="Group 5"/>
          <p:cNvGrpSpPr/>
          <p:nvPr/>
        </p:nvGrpSpPr>
        <p:grpSpPr>
          <a:xfrm>
            <a:off x="18436" y="1941286"/>
            <a:ext cx="8759445" cy="357330"/>
            <a:chOff x="18436" y="1941286"/>
            <a:chExt cx="8759445" cy="357330"/>
          </a:xfrm>
        </p:grpSpPr>
        <p:sp>
          <p:nvSpPr>
            <p:cNvPr id="979" name="Shape 979"/>
            <p:cNvSpPr/>
            <p:nvPr/>
          </p:nvSpPr>
          <p:spPr>
            <a:xfrm>
              <a:off x="18436" y="1941286"/>
              <a:ext cx="5182214" cy="18142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3" name="Shape 993"/>
            <p:cNvSpPr txBox="1"/>
            <p:nvPr/>
          </p:nvSpPr>
          <p:spPr>
            <a:xfrm>
              <a:off x="6227149" y="2044700"/>
              <a:ext cx="2550732"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Runtime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3" name="Shape 1003"/>
            <p:cNvCxnSpPr>
              <a:endCxn id="979" idx="3"/>
            </p:cNvCxnSpPr>
            <p:nvPr/>
          </p:nvCxnSpPr>
          <p:spPr>
            <a:xfrm flipH="1" flipV="1">
              <a:off x="5200650" y="2032001"/>
              <a:ext cx="956917" cy="139657"/>
            </a:xfrm>
            <a:prstGeom prst="straightConnector1">
              <a:avLst/>
            </a:prstGeom>
            <a:noFill/>
            <a:ln w="57150" cap="flat" cmpd="sng">
              <a:solidFill>
                <a:srgbClr val="008774"/>
              </a:solidFill>
              <a:prstDash val="solid"/>
              <a:miter/>
              <a:headEnd type="none" w="med" len="med"/>
              <a:tailEnd type="stealth" w="lg" len="lg"/>
            </a:ln>
          </p:spPr>
        </p:cxnSp>
      </p:grpSp>
      <p:grpSp>
        <p:nvGrpSpPr>
          <p:cNvPr id="5" name="Group 4"/>
          <p:cNvGrpSpPr/>
          <p:nvPr/>
        </p:nvGrpSpPr>
        <p:grpSpPr>
          <a:xfrm>
            <a:off x="0" y="1351644"/>
            <a:ext cx="7469267" cy="631975"/>
            <a:chOff x="0" y="1351644"/>
            <a:chExt cx="7469267" cy="631975"/>
          </a:xfrm>
        </p:grpSpPr>
        <p:sp>
          <p:nvSpPr>
            <p:cNvPr id="978" name="Shape 978"/>
            <p:cNvSpPr/>
            <p:nvPr/>
          </p:nvSpPr>
          <p:spPr>
            <a:xfrm>
              <a:off x="0" y="1351644"/>
              <a:ext cx="5200649" cy="34471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2" name="Shape 992"/>
            <p:cNvSpPr txBox="1"/>
            <p:nvPr/>
          </p:nvSpPr>
          <p:spPr>
            <a:xfrm>
              <a:off x="6227149" y="172970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4" name="Shape 1004"/>
            <p:cNvCxnSpPr>
              <a:endCxn id="978" idx="3"/>
            </p:cNvCxnSpPr>
            <p:nvPr/>
          </p:nvCxnSpPr>
          <p:spPr>
            <a:xfrm flipH="1" flipV="1">
              <a:off x="5200649" y="1524001"/>
              <a:ext cx="956916" cy="332662"/>
            </a:xfrm>
            <a:prstGeom prst="straightConnector1">
              <a:avLst/>
            </a:prstGeom>
            <a:noFill/>
            <a:ln w="57150" cap="flat" cmpd="sng">
              <a:solidFill>
                <a:srgbClr val="008774"/>
              </a:solidFill>
              <a:prstDash val="solid"/>
              <a:miter/>
              <a:headEnd type="none" w="med" len="med"/>
              <a:tailEnd type="stealth" w="lg" len="lg"/>
            </a:ln>
          </p:spPr>
        </p:cxnSp>
      </p:grpSp>
      <p:grpSp>
        <p:nvGrpSpPr>
          <p:cNvPr id="3" name="Group 2"/>
          <p:cNvGrpSpPr/>
          <p:nvPr/>
        </p:nvGrpSpPr>
        <p:grpSpPr>
          <a:xfrm>
            <a:off x="0" y="838322"/>
            <a:ext cx="7742179" cy="811102"/>
            <a:chOff x="0" y="838322"/>
            <a:chExt cx="7742179" cy="811102"/>
          </a:xfrm>
        </p:grpSpPr>
        <p:sp>
          <p:nvSpPr>
            <p:cNvPr id="985" name="Shape 985"/>
            <p:cNvSpPr/>
            <p:nvPr/>
          </p:nvSpPr>
          <p:spPr>
            <a:xfrm>
              <a:off x="0" y="838322"/>
              <a:ext cx="5200649" cy="43984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1" name="Shape 991"/>
            <p:cNvSpPr txBox="1"/>
            <p:nvPr/>
          </p:nvSpPr>
          <p:spPr>
            <a:xfrm>
              <a:off x="6227149" y="1395508"/>
              <a:ext cx="1515030"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Service Bindings</a:t>
              </a:r>
            </a:p>
          </p:txBody>
        </p:sp>
        <p:cxnSp>
          <p:nvCxnSpPr>
            <p:cNvPr id="1006" name="Shape 1006"/>
            <p:cNvCxnSpPr>
              <a:endCxn id="985" idx="3"/>
            </p:cNvCxnSpPr>
            <p:nvPr/>
          </p:nvCxnSpPr>
          <p:spPr>
            <a:xfrm flipH="1" flipV="1">
              <a:off x="5200649" y="1058247"/>
              <a:ext cx="955410" cy="427934"/>
            </a:xfrm>
            <a:prstGeom prst="straightConnector1">
              <a:avLst/>
            </a:prstGeom>
            <a:noFill/>
            <a:ln w="57150" cap="flat" cmpd="sng">
              <a:solidFill>
                <a:srgbClr val="008774"/>
              </a:solidFill>
              <a:prstDash val="solid"/>
              <a:miter/>
              <a:headEnd type="none" w="med" len="med"/>
              <a:tailEnd type="stealth" w="lg" len="lg"/>
            </a:ln>
          </p:spPr>
        </p:cxnSp>
      </p:grpSp>
      <p:grpSp>
        <p:nvGrpSpPr>
          <p:cNvPr id="2" name="Group 1"/>
          <p:cNvGrpSpPr/>
          <p:nvPr/>
        </p:nvGrpSpPr>
        <p:grpSpPr>
          <a:xfrm>
            <a:off x="0" y="362509"/>
            <a:ext cx="7772046" cy="983544"/>
            <a:chOff x="0" y="362509"/>
            <a:chExt cx="7772046" cy="983544"/>
          </a:xfrm>
        </p:grpSpPr>
        <p:sp>
          <p:nvSpPr>
            <p:cNvPr id="987" name="Shape 987"/>
            <p:cNvSpPr/>
            <p:nvPr/>
          </p:nvSpPr>
          <p:spPr>
            <a:xfrm>
              <a:off x="0" y="362509"/>
              <a:ext cx="5200649" cy="18994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0" name="Shape 990"/>
            <p:cNvSpPr txBox="1"/>
            <p:nvPr/>
          </p:nvSpPr>
          <p:spPr>
            <a:xfrm>
              <a:off x="6227149" y="1092137"/>
              <a:ext cx="1544897"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Firewall &amp; Routes</a:t>
              </a:r>
            </a:p>
          </p:txBody>
        </p:sp>
        <p:cxnSp>
          <p:nvCxnSpPr>
            <p:cNvPr id="1007" name="Shape 1007"/>
            <p:cNvCxnSpPr>
              <a:endCxn id="987" idx="3"/>
            </p:cNvCxnSpPr>
            <p:nvPr/>
          </p:nvCxnSpPr>
          <p:spPr>
            <a:xfrm flipH="1" flipV="1">
              <a:off x="5200649" y="457481"/>
              <a:ext cx="956916" cy="761614"/>
            </a:xfrm>
            <a:prstGeom prst="straightConnector1">
              <a:avLst/>
            </a:prstGeom>
            <a:noFill/>
            <a:ln w="57150" cap="flat" cmpd="sng">
              <a:solidFill>
                <a:srgbClr val="008774"/>
              </a:solidFill>
              <a:prstDash val="solid"/>
              <a:miter/>
              <a:headEnd type="none" w="med" len="med"/>
              <a:tailEnd type="stealth" w="lg" len="lg"/>
            </a:ln>
          </p:spPr>
        </p:cxnSp>
      </p:grpSp>
      <p:sp>
        <p:nvSpPr>
          <p:cNvPr id="4" name="Title 3"/>
          <p:cNvSpPr>
            <a:spLocks noGrp="1"/>
          </p:cNvSpPr>
          <p:nvPr>
            <p:ph type="title"/>
          </p:nvPr>
        </p:nvSpPr>
        <p:spPr>
          <a:xfrm>
            <a:off x="5657670" y="0"/>
            <a:ext cx="3317125" cy="914530"/>
          </a:xfrm>
        </p:spPr>
        <p:txBody>
          <a:bodyPr/>
          <a:lstStyle/>
          <a:p>
            <a:pPr lvl="0"/>
            <a:r>
              <a:rPr lang="en-US" dirty="0" smtClean="0">
                <a:solidFill>
                  <a:srgbClr val="1C7B70"/>
                </a:solidFill>
              </a:rPr>
              <a:t>Full Stack Ticket Elimination</a:t>
            </a:r>
            <a:endParaRPr lang="en-US" dirty="0">
              <a:solidFill>
                <a:srgbClr val="1C7B70"/>
              </a:solidFill>
            </a:endParaRPr>
          </a:p>
        </p:txBody>
      </p:sp>
      <p:sp>
        <p:nvSpPr>
          <p:cNvPr id="44" name="Shape 988"/>
          <p:cNvSpPr/>
          <p:nvPr/>
        </p:nvSpPr>
        <p:spPr>
          <a:xfrm>
            <a:off x="1244296" y="4036786"/>
            <a:ext cx="1365554" cy="104338"/>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8302743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975"/>
        <p:cNvGrpSpPr/>
        <p:nvPr/>
      </p:nvGrpSpPr>
      <p:grpSpPr>
        <a:xfrm>
          <a:off x="0" y="0"/>
          <a:ext cx="0" cy="0"/>
          <a:chOff x="0" y="0"/>
          <a:chExt cx="0" cy="0"/>
        </a:xfrm>
      </p:grpSpPr>
      <p:pic>
        <p:nvPicPr>
          <p:cNvPr id="976" name="Shape 976"/>
          <p:cNvPicPr preferRelativeResize="0"/>
          <p:nvPr/>
        </p:nvPicPr>
        <p:blipFill rotWithShape="1">
          <a:blip r:embed="rId3">
            <a:alphaModFix/>
          </a:blip>
          <a:srcRect/>
          <a:stretch/>
        </p:blipFill>
        <p:spPr>
          <a:xfrm>
            <a:off x="1507" y="7"/>
            <a:ext cx="5434092" cy="4368139"/>
          </a:xfrm>
          <a:prstGeom prst="rect">
            <a:avLst/>
          </a:prstGeom>
          <a:noFill/>
          <a:ln>
            <a:noFill/>
          </a:ln>
        </p:spPr>
      </p:pic>
      <p:pic>
        <p:nvPicPr>
          <p:cNvPr id="977" name="Shape 977"/>
          <p:cNvPicPr preferRelativeResize="0"/>
          <p:nvPr/>
        </p:nvPicPr>
        <p:blipFill rotWithShape="1">
          <a:blip r:embed="rId4">
            <a:alphaModFix/>
          </a:blip>
          <a:srcRect t="35656"/>
          <a:stretch/>
        </p:blipFill>
        <p:spPr>
          <a:xfrm>
            <a:off x="0" y="3579247"/>
            <a:ext cx="5429612" cy="1083542"/>
          </a:xfrm>
          <a:prstGeom prst="rect">
            <a:avLst/>
          </a:prstGeom>
          <a:noFill/>
          <a:ln>
            <a:noFill/>
          </a:ln>
        </p:spPr>
      </p:pic>
      <p:sp>
        <p:nvSpPr>
          <p:cNvPr id="988" name="Shape 988"/>
          <p:cNvSpPr/>
          <p:nvPr/>
        </p:nvSpPr>
        <p:spPr>
          <a:xfrm>
            <a:off x="1536396" y="355260"/>
            <a:ext cx="1365554" cy="195393"/>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grpSp>
        <p:nvGrpSpPr>
          <p:cNvPr id="10" name="Group 9"/>
          <p:cNvGrpSpPr/>
          <p:nvPr/>
        </p:nvGrpSpPr>
        <p:grpSpPr>
          <a:xfrm>
            <a:off x="0" y="3619500"/>
            <a:ext cx="8631737" cy="925286"/>
            <a:chOff x="0" y="3619500"/>
            <a:chExt cx="8631737" cy="925286"/>
          </a:xfrm>
        </p:grpSpPr>
        <p:sp>
          <p:nvSpPr>
            <p:cNvPr id="984" name="Shape 984"/>
            <p:cNvSpPr/>
            <p:nvPr/>
          </p:nvSpPr>
          <p:spPr>
            <a:xfrm>
              <a:off x="0" y="3619500"/>
              <a:ext cx="5313442" cy="925286"/>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7" name="Shape 997"/>
            <p:cNvSpPr txBox="1"/>
            <p:nvPr/>
          </p:nvSpPr>
          <p:spPr>
            <a:xfrm>
              <a:off x="6227149" y="4015416"/>
              <a:ext cx="240458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Logging, Health, Telemetry</a:t>
              </a:r>
            </a:p>
          </p:txBody>
        </p:sp>
        <p:cxnSp>
          <p:nvCxnSpPr>
            <p:cNvPr id="999" name="Shape 999"/>
            <p:cNvCxnSpPr>
              <a:endCxn id="984" idx="3"/>
            </p:cNvCxnSpPr>
            <p:nvPr/>
          </p:nvCxnSpPr>
          <p:spPr>
            <a:xfrm flipH="1" flipV="1">
              <a:off x="5313442" y="4082143"/>
              <a:ext cx="844123" cy="90639"/>
            </a:xfrm>
            <a:prstGeom prst="straightConnector1">
              <a:avLst/>
            </a:prstGeom>
            <a:noFill/>
            <a:ln w="57150" cap="flat" cmpd="sng">
              <a:solidFill>
                <a:srgbClr val="008774"/>
              </a:solidFill>
              <a:prstDash val="solid"/>
              <a:miter/>
              <a:headEnd type="none" w="med" len="med"/>
              <a:tailEnd type="stealth" w="lg" len="lg"/>
            </a:ln>
          </p:spPr>
        </p:cxnSp>
      </p:grpSp>
      <p:grpSp>
        <p:nvGrpSpPr>
          <p:cNvPr id="9" name="Group 8"/>
          <p:cNvGrpSpPr/>
          <p:nvPr/>
        </p:nvGrpSpPr>
        <p:grpSpPr>
          <a:xfrm>
            <a:off x="0" y="3112925"/>
            <a:ext cx="7469267" cy="392280"/>
            <a:chOff x="0" y="3112925"/>
            <a:chExt cx="7469267" cy="392280"/>
          </a:xfrm>
        </p:grpSpPr>
        <p:sp>
          <p:nvSpPr>
            <p:cNvPr id="982" name="Shape 982"/>
            <p:cNvSpPr/>
            <p:nvPr/>
          </p:nvSpPr>
          <p:spPr>
            <a:xfrm>
              <a:off x="0" y="3112925"/>
              <a:ext cx="2533650" cy="392280"/>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6" name="Shape 996"/>
            <p:cNvSpPr txBox="1"/>
            <p:nvPr/>
          </p:nvSpPr>
          <p:spPr>
            <a:xfrm>
              <a:off x="6227149" y="315845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0" name="Shape 1000"/>
            <p:cNvCxnSpPr/>
            <p:nvPr/>
          </p:nvCxnSpPr>
          <p:spPr>
            <a:xfrm flipH="1">
              <a:off x="2533650" y="3285411"/>
              <a:ext cx="3623915" cy="48300"/>
            </a:xfrm>
            <a:prstGeom prst="straightConnector1">
              <a:avLst/>
            </a:prstGeom>
            <a:noFill/>
            <a:ln w="57150" cap="flat" cmpd="sng">
              <a:solidFill>
                <a:srgbClr val="008774"/>
              </a:solidFill>
              <a:prstDash val="solid"/>
              <a:miter/>
              <a:headEnd type="none" w="med" len="med"/>
              <a:tailEnd type="stealth" w="lg" len="lg"/>
            </a:ln>
          </p:spPr>
        </p:cxnSp>
      </p:grpSp>
      <p:grpSp>
        <p:nvGrpSpPr>
          <p:cNvPr id="8" name="Group 7"/>
          <p:cNvGrpSpPr/>
          <p:nvPr/>
        </p:nvGrpSpPr>
        <p:grpSpPr>
          <a:xfrm>
            <a:off x="18436" y="2624633"/>
            <a:ext cx="9029726" cy="430604"/>
            <a:chOff x="18436" y="2624633"/>
            <a:chExt cx="9029726" cy="430604"/>
          </a:xfrm>
        </p:grpSpPr>
        <p:sp>
          <p:nvSpPr>
            <p:cNvPr id="981" name="Shape 981"/>
            <p:cNvSpPr/>
            <p:nvPr/>
          </p:nvSpPr>
          <p:spPr>
            <a:xfrm>
              <a:off x="18436" y="2624633"/>
              <a:ext cx="5182214" cy="43060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5" name="Shape 995"/>
            <p:cNvSpPr txBox="1"/>
            <p:nvPr/>
          </p:nvSpPr>
          <p:spPr>
            <a:xfrm>
              <a:off x="6227149" y="2753482"/>
              <a:ext cx="2821013"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Application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1" name="Shape 1001"/>
            <p:cNvCxnSpPr/>
            <p:nvPr/>
          </p:nvCxnSpPr>
          <p:spPr>
            <a:xfrm flipH="1" flipV="1">
              <a:off x="5152571" y="2803071"/>
              <a:ext cx="1004996" cy="77369"/>
            </a:xfrm>
            <a:prstGeom prst="straightConnector1">
              <a:avLst/>
            </a:prstGeom>
            <a:noFill/>
            <a:ln w="57150" cap="flat" cmpd="sng">
              <a:solidFill>
                <a:srgbClr val="008774"/>
              </a:solidFill>
              <a:prstDash val="solid"/>
              <a:miter/>
              <a:headEnd type="none" w="med" len="med"/>
              <a:tailEnd type="stealth" w="lg" len="lg"/>
            </a:ln>
          </p:spPr>
        </p:cxnSp>
      </p:grpSp>
      <p:grpSp>
        <p:nvGrpSpPr>
          <p:cNvPr id="7" name="Group 6"/>
          <p:cNvGrpSpPr/>
          <p:nvPr/>
        </p:nvGrpSpPr>
        <p:grpSpPr>
          <a:xfrm>
            <a:off x="18436" y="2331441"/>
            <a:ext cx="9061831" cy="253916"/>
            <a:chOff x="18436" y="2331441"/>
            <a:chExt cx="9061831" cy="253916"/>
          </a:xfrm>
        </p:grpSpPr>
        <p:sp>
          <p:nvSpPr>
            <p:cNvPr id="980" name="Shape 980"/>
            <p:cNvSpPr/>
            <p:nvPr/>
          </p:nvSpPr>
          <p:spPr>
            <a:xfrm>
              <a:off x="18436" y="2376714"/>
              <a:ext cx="5182214" cy="186985"/>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4" name="Shape 994"/>
            <p:cNvSpPr txBox="1"/>
            <p:nvPr/>
          </p:nvSpPr>
          <p:spPr>
            <a:xfrm>
              <a:off x="6227149" y="2331441"/>
              <a:ext cx="2853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Middleware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2" name="Shape 1002"/>
            <p:cNvCxnSpPr/>
            <p:nvPr/>
          </p:nvCxnSpPr>
          <p:spPr>
            <a:xfrm flipH="1" flipV="1">
              <a:off x="5170714" y="2485571"/>
              <a:ext cx="986851" cy="16330"/>
            </a:xfrm>
            <a:prstGeom prst="straightConnector1">
              <a:avLst/>
            </a:prstGeom>
            <a:noFill/>
            <a:ln w="57150" cap="flat" cmpd="sng">
              <a:solidFill>
                <a:srgbClr val="008774"/>
              </a:solidFill>
              <a:prstDash val="solid"/>
              <a:miter/>
              <a:headEnd type="none" w="med" len="med"/>
              <a:tailEnd type="stealth" w="lg" len="lg"/>
            </a:ln>
          </p:spPr>
        </p:cxnSp>
      </p:grpSp>
      <p:grpSp>
        <p:nvGrpSpPr>
          <p:cNvPr id="6" name="Group 5"/>
          <p:cNvGrpSpPr/>
          <p:nvPr/>
        </p:nvGrpSpPr>
        <p:grpSpPr>
          <a:xfrm>
            <a:off x="18436" y="1941286"/>
            <a:ext cx="8759445" cy="357330"/>
            <a:chOff x="18436" y="1941286"/>
            <a:chExt cx="8759445" cy="357330"/>
          </a:xfrm>
        </p:grpSpPr>
        <p:sp>
          <p:nvSpPr>
            <p:cNvPr id="979" name="Shape 979"/>
            <p:cNvSpPr/>
            <p:nvPr/>
          </p:nvSpPr>
          <p:spPr>
            <a:xfrm>
              <a:off x="18436" y="1941286"/>
              <a:ext cx="5182214" cy="18142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3" name="Shape 993"/>
            <p:cNvSpPr txBox="1"/>
            <p:nvPr/>
          </p:nvSpPr>
          <p:spPr>
            <a:xfrm>
              <a:off x="6227149" y="2044700"/>
              <a:ext cx="2550732"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Runtime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3" name="Shape 1003"/>
            <p:cNvCxnSpPr>
              <a:endCxn id="979" idx="3"/>
            </p:cNvCxnSpPr>
            <p:nvPr/>
          </p:nvCxnSpPr>
          <p:spPr>
            <a:xfrm flipH="1" flipV="1">
              <a:off x="5200650" y="2032001"/>
              <a:ext cx="956917" cy="139657"/>
            </a:xfrm>
            <a:prstGeom prst="straightConnector1">
              <a:avLst/>
            </a:prstGeom>
            <a:noFill/>
            <a:ln w="57150" cap="flat" cmpd="sng">
              <a:solidFill>
                <a:srgbClr val="008774"/>
              </a:solidFill>
              <a:prstDash val="solid"/>
              <a:miter/>
              <a:headEnd type="none" w="med" len="med"/>
              <a:tailEnd type="stealth" w="lg" len="lg"/>
            </a:ln>
          </p:spPr>
        </p:cxnSp>
      </p:grpSp>
      <p:grpSp>
        <p:nvGrpSpPr>
          <p:cNvPr id="5" name="Group 4"/>
          <p:cNvGrpSpPr/>
          <p:nvPr/>
        </p:nvGrpSpPr>
        <p:grpSpPr>
          <a:xfrm>
            <a:off x="0" y="1351644"/>
            <a:ext cx="7469267" cy="631975"/>
            <a:chOff x="0" y="1351644"/>
            <a:chExt cx="7469267" cy="631975"/>
          </a:xfrm>
        </p:grpSpPr>
        <p:sp>
          <p:nvSpPr>
            <p:cNvPr id="978" name="Shape 978"/>
            <p:cNvSpPr/>
            <p:nvPr/>
          </p:nvSpPr>
          <p:spPr>
            <a:xfrm>
              <a:off x="0" y="1351644"/>
              <a:ext cx="5200649" cy="34471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2" name="Shape 992"/>
            <p:cNvSpPr txBox="1"/>
            <p:nvPr/>
          </p:nvSpPr>
          <p:spPr>
            <a:xfrm>
              <a:off x="6227149" y="172970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4" name="Shape 1004"/>
            <p:cNvCxnSpPr>
              <a:endCxn id="978" idx="3"/>
            </p:cNvCxnSpPr>
            <p:nvPr/>
          </p:nvCxnSpPr>
          <p:spPr>
            <a:xfrm flipH="1" flipV="1">
              <a:off x="5200649" y="1524001"/>
              <a:ext cx="956916" cy="332662"/>
            </a:xfrm>
            <a:prstGeom prst="straightConnector1">
              <a:avLst/>
            </a:prstGeom>
            <a:noFill/>
            <a:ln w="57150" cap="flat" cmpd="sng">
              <a:solidFill>
                <a:srgbClr val="008774"/>
              </a:solidFill>
              <a:prstDash val="solid"/>
              <a:miter/>
              <a:headEnd type="none" w="med" len="med"/>
              <a:tailEnd type="stealth" w="lg" len="lg"/>
            </a:ln>
          </p:spPr>
        </p:cxnSp>
      </p:grpSp>
      <p:grpSp>
        <p:nvGrpSpPr>
          <p:cNvPr id="3" name="Group 2"/>
          <p:cNvGrpSpPr/>
          <p:nvPr/>
        </p:nvGrpSpPr>
        <p:grpSpPr>
          <a:xfrm>
            <a:off x="0" y="838322"/>
            <a:ext cx="7742179" cy="811102"/>
            <a:chOff x="0" y="838322"/>
            <a:chExt cx="7742179" cy="811102"/>
          </a:xfrm>
        </p:grpSpPr>
        <p:sp>
          <p:nvSpPr>
            <p:cNvPr id="985" name="Shape 985"/>
            <p:cNvSpPr/>
            <p:nvPr/>
          </p:nvSpPr>
          <p:spPr>
            <a:xfrm>
              <a:off x="0" y="838322"/>
              <a:ext cx="5200649" cy="43984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1" name="Shape 991"/>
            <p:cNvSpPr txBox="1"/>
            <p:nvPr/>
          </p:nvSpPr>
          <p:spPr>
            <a:xfrm>
              <a:off x="6227149" y="1395508"/>
              <a:ext cx="1515030"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Service Bindings</a:t>
              </a:r>
            </a:p>
          </p:txBody>
        </p:sp>
        <p:cxnSp>
          <p:nvCxnSpPr>
            <p:cNvPr id="1006" name="Shape 1006"/>
            <p:cNvCxnSpPr>
              <a:endCxn id="985" idx="3"/>
            </p:cNvCxnSpPr>
            <p:nvPr/>
          </p:nvCxnSpPr>
          <p:spPr>
            <a:xfrm flipH="1" flipV="1">
              <a:off x="5200649" y="1058247"/>
              <a:ext cx="955410" cy="427934"/>
            </a:xfrm>
            <a:prstGeom prst="straightConnector1">
              <a:avLst/>
            </a:prstGeom>
            <a:noFill/>
            <a:ln w="57150" cap="flat" cmpd="sng">
              <a:solidFill>
                <a:srgbClr val="008774"/>
              </a:solidFill>
              <a:prstDash val="solid"/>
              <a:miter/>
              <a:headEnd type="none" w="med" len="med"/>
              <a:tailEnd type="stealth" w="lg" len="lg"/>
            </a:ln>
          </p:spPr>
        </p:cxnSp>
      </p:grpSp>
      <p:grpSp>
        <p:nvGrpSpPr>
          <p:cNvPr id="2" name="Group 1"/>
          <p:cNvGrpSpPr/>
          <p:nvPr/>
        </p:nvGrpSpPr>
        <p:grpSpPr>
          <a:xfrm>
            <a:off x="0" y="362509"/>
            <a:ext cx="7772046" cy="983544"/>
            <a:chOff x="0" y="362509"/>
            <a:chExt cx="7772046" cy="983544"/>
          </a:xfrm>
        </p:grpSpPr>
        <p:sp>
          <p:nvSpPr>
            <p:cNvPr id="987" name="Shape 987"/>
            <p:cNvSpPr/>
            <p:nvPr/>
          </p:nvSpPr>
          <p:spPr>
            <a:xfrm>
              <a:off x="0" y="362509"/>
              <a:ext cx="5200649" cy="18994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0" name="Shape 990"/>
            <p:cNvSpPr txBox="1"/>
            <p:nvPr/>
          </p:nvSpPr>
          <p:spPr>
            <a:xfrm>
              <a:off x="6227149" y="1092137"/>
              <a:ext cx="1544897"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Firewall &amp; Routes</a:t>
              </a:r>
            </a:p>
          </p:txBody>
        </p:sp>
        <p:cxnSp>
          <p:nvCxnSpPr>
            <p:cNvPr id="1007" name="Shape 1007"/>
            <p:cNvCxnSpPr>
              <a:endCxn id="987" idx="3"/>
            </p:cNvCxnSpPr>
            <p:nvPr/>
          </p:nvCxnSpPr>
          <p:spPr>
            <a:xfrm flipH="1" flipV="1">
              <a:off x="5200649" y="457481"/>
              <a:ext cx="956916" cy="761614"/>
            </a:xfrm>
            <a:prstGeom prst="straightConnector1">
              <a:avLst/>
            </a:prstGeom>
            <a:noFill/>
            <a:ln w="57150" cap="flat" cmpd="sng">
              <a:solidFill>
                <a:srgbClr val="008774"/>
              </a:solidFill>
              <a:prstDash val="solid"/>
              <a:miter/>
              <a:headEnd type="none" w="med" len="med"/>
              <a:tailEnd type="stealth" w="lg" len="lg"/>
            </a:ln>
          </p:spPr>
        </p:cxnSp>
      </p:grpSp>
      <p:sp>
        <p:nvSpPr>
          <p:cNvPr id="4" name="Title 3"/>
          <p:cNvSpPr>
            <a:spLocks noGrp="1"/>
          </p:cNvSpPr>
          <p:nvPr>
            <p:ph type="title"/>
          </p:nvPr>
        </p:nvSpPr>
        <p:spPr>
          <a:xfrm>
            <a:off x="5657670" y="0"/>
            <a:ext cx="3317125" cy="914530"/>
          </a:xfrm>
        </p:spPr>
        <p:txBody>
          <a:bodyPr/>
          <a:lstStyle/>
          <a:p>
            <a:pPr lvl="0"/>
            <a:r>
              <a:rPr lang="en-US" dirty="0" smtClean="0">
                <a:solidFill>
                  <a:srgbClr val="1C7B70"/>
                </a:solidFill>
              </a:rPr>
              <a:t>Full Stack Ticket Elimination</a:t>
            </a:r>
            <a:endParaRPr lang="en-US" dirty="0">
              <a:solidFill>
                <a:srgbClr val="1C7B70"/>
              </a:solidFill>
            </a:endParaRPr>
          </a:p>
        </p:txBody>
      </p:sp>
      <p:sp>
        <p:nvSpPr>
          <p:cNvPr id="44" name="Shape 988"/>
          <p:cNvSpPr/>
          <p:nvPr/>
        </p:nvSpPr>
        <p:spPr>
          <a:xfrm>
            <a:off x="1244296" y="4036786"/>
            <a:ext cx="1365554" cy="104338"/>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32515818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Shape 1047"/>
          <p:cNvSpPr txBox="1">
            <a:spLocks noGrp="1"/>
          </p:cNvSpPr>
          <p:nvPr>
            <p:ph type="title"/>
          </p:nvPr>
        </p:nvSpPr>
        <p:spPr/>
        <p:txBody>
          <a:bodyPr/>
          <a:lstStyle/>
          <a:p>
            <a:pPr lvl="0"/>
            <a:r>
              <a:rPr lang="en-US" dirty="0" smtClean="0">
                <a:solidFill>
                  <a:srgbClr val="1C7B70"/>
                </a:solidFill>
                <a:sym typeface="Calibri"/>
              </a:rPr>
              <a:t>Multi-cloud Portability</a:t>
            </a:r>
            <a:endParaRPr lang="en-US" dirty="0">
              <a:solidFill>
                <a:srgbClr val="1C7B70"/>
              </a:solidFill>
              <a:sym typeface="Calibri"/>
            </a:endParaRPr>
          </a:p>
        </p:txBody>
      </p:sp>
      <p:grpSp>
        <p:nvGrpSpPr>
          <p:cNvPr id="7" name="Group 6"/>
          <p:cNvGrpSpPr/>
          <p:nvPr/>
        </p:nvGrpSpPr>
        <p:grpSpPr>
          <a:xfrm>
            <a:off x="4319717" y="415866"/>
            <a:ext cx="4713639" cy="3963986"/>
            <a:chOff x="4242741" y="582612"/>
            <a:chExt cx="4713639" cy="3963986"/>
          </a:xfrm>
        </p:grpSpPr>
        <p:grpSp>
          <p:nvGrpSpPr>
            <p:cNvPr id="4" name="Group 3"/>
            <p:cNvGrpSpPr/>
            <p:nvPr/>
          </p:nvGrpSpPr>
          <p:grpSpPr>
            <a:xfrm>
              <a:off x="4242741" y="1820335"/>
              <a:ext cx="2126074" cy="1793992"/>
              <a:chOff x="6942667" y="2808111"/>
              <a:chExt cx="2126074" cy="1793992"/>
            </a:xfrm>
          </p:grpSpPr>
          <p:sp>
            <p:nvSpPr>
              <p:cNvPr id="9" name="Cloud 8"/>
              <p:cNvSpPr/>
              <p:nvPr/>
            </p:nvSpPr>
            <p:spPr>
              <a:xfrm>
                <a:off x="7008519" y="2908770"/>
                <a:ext cx="2060222" cy="1693333"/>
              </a:xfrm>
              <a:prstGeom prst="cloud">
                <a:avLst/>
              </a:prstGeom>
              <a:solidFill>
                <a:srgbClr val="40ADA2">
                  <a:alpha val="23000"/>
                </a:srgbClr>
              </a:solidFill>
              <a:ln w="22225">
                <a:solidFill>
                  <a:srgbClr val="40ADA2">
                    <a:alpha val="6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Cloud 1"/>
              <p:cNvSpPr/>
              <p:nvPr/>
            </p:nvSpPr>
            <p:spPr>
              <a:xfrm>
                <a:off x="6942667" y="2808111"/>
                <a:ext cx="2060222" cy="1693333"/>
              </a:xfrm>
              <a:prstGeom prst="cloud">
                <a:avLst/>
              </a:prstGeom>
              <a:solidFill>
                <a:schemeClr val="bg1"/>
              </a:solidFill>
              <a:ln w="22225">
                <a:solidFill>
                  <a:srgbClr val="40ADA2">
                    <a:alpha val="6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p:cNvPicPr>
                <a:picLocks noChangeAspect="1"/>
              </p:cNvPicPr>
              <p:nvPr/>
            </p:nvPicPr>
            <p:blipFill>
              <a:blip r:embed="rId3"/>
              <a:stretch>
                <a:fillRect/>
              </a:stretch>
            </p:blipFill>
            <p:spPr>
              <a:xfrm>
                <a:off x="7194332" y="3168297"/>
                <a:ext cx="792557" cy="910461"/>
              </a:xfrm>
              <a:prstGeom prst="rect">
                <a:avLst/>
              </a:prstGeom>
            </p:spPr>
          </p:pic>
          <p:sp>
            <p:nvSpPr>
              <p:cNvPr id="3" name="TextBox 2"/>
              <p:cNvSpPr txBox="1"/>
              <p:nvPr/>
            </p:nvSpPr>
            <p:spPr>
              <a:xfrm>
                <a:off x="7794889" y="3410858"/>
                <a:ext cx="800495" cy="369332"/>
              </a:xfrm>
              <a:prstGeom prst="rect">
                <a:avLst/>
              </a:prstGeom>
              <a:noFill/>
            </p:spPr>
            <p:txBody>
              <a:bodyPr wrap="none" rtlCol="0">
                <a:spAutoFit/>
              </a:bodyPr>
              <a:lstStyle/>
              <a:p>
                <a:pPr algn="ctr"/>
                <a:r>
                  <a:rPr lang="en-US" dirty="0" smtClean="0">
                    <a:solidFill>
                      <a:schemeClr val="bg2"/>
                    </a:solidFill>
                  </a:rPr>
                  <a:t>Azure</a:t>
                </a:r>
              </a:p>
            </p:txBody>
          </p:sp>
        </p:grpSp>
        <p:pic>
          <p:nvPicPr>
            <p:cNvPr id="1048" name="Shape 1048"/>
            <p:cNvPicPr preferRelativeResize="0"/>
            <p:nvPr/>
          </p:nvPicPr>
          <p:blipFill rotWithShape="1">
            <a:blip r:embed="rId4">
              <a:alphaModFix/>
            </a:blip>
            <a:srcRect/>
            <a:stretch/>
          </p:blipFill>
          <p:spPr>
            <a:xfrm>
              <a:off x="5393096" y="582612"/>
              <a:ext cx="3563284" cy="3963986"/>
            </a:xfrm>
            <a:prstGeom prst="rect">
              <a:avLst/>
            </a:prstGeom>
            <a:noFill/>
            <a:ln>
              <a:noFill/>
            </a:ln>
          </p:spPr>
        </p:pic>
      </p:grpSp>
      <p:sp>
        <p:nvSpPr>
          <p:cNvPr id="1049" name="Shape 1049"/>
          <p:cNvSpPr/>
          <p:nvPr/>
        </p:nvSpPr>
        <p:spPr>
          <a:xfrm>
            <a:off x="602125" y="1715715"/>
            <a:ext cx="3677398" cy="16319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dirty="0">
                <a:solidFill>
                  <a:schemeClr val="dk1"/>
                </a:solidFill>
                <a:latin typeface="Arial"/>
                <a:ea typeface="Arial"/>
                <a:cs typeface="Arial"/>
                <a:sym typeface="Arial"/>
              </a:rPr>
              <a:t>A single, consistent deployment environment across your public cloud and behind-the-firewall datacenters.</a:t>
            </a:r>
          </a:p>
        </p:txBody>
      </p:sp>
    </p:spTree>
    <p:extLst>
      <p:ext uri="{BB962C8B-B14F-4D97-AF65-F5344CB8AC3E}">
        <p14:creationId xmlns:p14="http://schemas.microsoft.com/office/powerpoint/2010/main" val="21357458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97956" y="751840"/>
            <a:ext cx="8148089" cy="3444240"/>
            <a:chOff x="509384" y="808644"/>
            <a:chExt cx="8197274" cy="3137879"/>
          </a:xfrm>
        </p:grpSpPr>
        <p:grpSp>
          <p:nvGrpSpPr>
            <p:cNvPr id="2" name="Group 1"/>
            <p:cNvGrpSpPr/>
            <p:nvPr/>
          </p:nvGrpSpPr>
          <p:grpSpPr>
            <a:xfrm>
              <a:off x="515360" y="808644"/>
              <a:ext cx="8191298" cy="2774291"/>
              <a:chOff x="446088" y="1009650"/>
              <a:chExt cx="8258175" cy="3534463"/>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316798" y="1146175"/>
                <a:ext cx="1752600"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t>Application </a:t>
                </a:r>
                <a:endParaRPr lang="en-US" sz="1200" dirty="0"/>
              </a:p>
              <a:p>
                <a:pPr eaLnBrk="1" hangingPunct="1"/>
                <a:r>
                  <a:rPr lang="en-US" sz="1200" dirty="0"/>
                  <a:t>Containerization &amp; Cluster Scheduling</a:t>
                </a:r>
              </a:p>
            </p:txBody>
          </p:sp>
          <p:sp>
            <p:nvSpPr>
              <p:cNvPr id="24587" name="TextBox 6"/>
              <p:cNvSpPr txBox="1">
                <a:spLocks noChangeArrowheads="1"/>
              </p:cNvSpPr>
              <p:nvPr/>
            </p:nvSpPr>
            <p:spPr bwMode="auto">
              <a:xfrm>
                <a:off x="501650" y="3546477"/>
                <a:ext cx="14986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t>Native </a:t>
                </a:r>
                <a:r>
                  <a:rPr lang="en-US" sz="1200" dirty="0" smtClean="0"/>
                  <a:t>&amp; Extended Data, Mobile and Platform Services</a:t>
                </a:r>
                <a:endParaRPr lang="en-US" sz="1200" dirty="0"/>
              </a:p>
            </p:txBody>
          </p:sp>
          <p:sp>
            <p:nvSpPr>
              <p:cNvPr id="24588" name="TextBox 7"/>
              <p:cNvSpPr txBox="1">
                <a:spLocks noChangeArrowheads="1"/>
              </p:cNvSpPr>
              <p:nvPr/>
            </p:nvSpPr>
            <p:spPr bwMode="auto">
              <a:xfrm>
                <a:off x="603021" y="1095600"/>
                <a:ext cx="2166472"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Automatic </a:t>
                </a:r>
                <a:r>
                  <a:rPr lang="en-US" sz="1200" dirty="0" smtClean="0"/>
                  <a:t>App </a:t>
                </a:r>
                <a:r>
                  <a:rPr lang="en-US" sz="1200" dirty="0"/>
                  <a:t>Server </a:t>
                </a:r>
                <a:r>
                  <a:rPr lang="en-US" sz="1200" dirty="0" smtClean="0"/>
                  <a:t>&amp; </a:t>
                </a:r>
                <a:br>
                  <a:rPr lang="en-US" sz="1200" dirty="0" smtClean="0"/>
                </a:br>
                <a:r>
                  <a:rPr lang="en-US" sz="1200" dirty="0" smtClean="0"/>
                  <a:t>OS Configuration </a:t>
                </a:r>
                <a:br>
                  <a:rPr lang="en-US" sz="1200" dirty="0" smtClean="0"/>
                </a:br>
                <a:r>
                  <a:rPr lang="en-US" sz="1200" dirty="0" smtClean="0"/>
                  <a:t>with </a:t>
                </a:r>
                <a:r>
                  <a:rPr lang="en-US" sz="1200" dirty="0" err="1" smtClean="0"/>
                  <a:t>Buildpacks</a:t>
                </a:r>
                <a:r>
                  <a:rPr lang="en-US" sz="1200" dirty="0" smtClean="0"/>
                  <a:t> </a:t>
                </a:r>
                <a:br>
                  <a:rPr lang="en-US" sz="1200" dirty="0" smtClean="0"/>
                </a:br>
                <a:r>
                  <a:rPr lang="en-US" sz="1200" i="1" dirty="0" smtClean="0"/>
                  <a:t>(“just push your app”)</a:t>
                </a:r>
                <a:endParaRPr lang="en-US" sz="1200" i="1" dirty="0"/>
              </a:p>
            </p:txBody>
          </p:sp>
          <p:sp>
            <p:nvSpPr>
              <p:cNvPr id="24589" name="TextBox 8"/>
              <p:cNvSpPr txBox="1">
                <a:spLocks noChangeArrowheads="1"/>
              </p:cNvSpPr>
              <p:nvPr/>
            </p:nvSpPr>
            <p:spPr bwMode="auto">
              <a:xfrm>
                <a:off x="6954839" y="2465389"/>
                <a:ext cx="1555751"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Policy, Identity and Roles Management</a:t>
                </a:r>
              </a:p>
            </p:txBody>
          </p:sp>
          <p:sp>
            <p:nvSpPr>
              <p:cNvPr id="24590" name="TextBox 9"/>
              <p:cNvSpPr txBox="1">
                <a:spLocks noChangeArrowheads="1"/>
              </p:cNvSpPr>
              <p:nvPr/>
            </p:nvSpPr>
            <p:spPr bwMode="auto">
              <a:xfrm>
                <a:off x="4543425" y="2203450"/>
                <a:ext cx="1397000"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 </a:t>
                </a:r>
                <a:r>
                  <a:rPr lang="en-US" sz="1200" dirty="0" smtClean="0"/>
                  <a:t>Health, </a:t>
                </a:r>
              </a:p>
              <a:p>
                <a:pPr eaLnBrk="1" hangingPunct="1"/>
                <a:r>
                  <a:rPr lang="en-US" sz="1200" dirty="0" smtClean="0"/>
                  <a:t>Load </a:t>
                </a:r>
                <a:r>
                  <a:rPr lang="en-US" sz="1200" dirty="0"/>
                  <a:t>Balancing, </a:t>
                </a:r>
              </a:p>
              <a:p>
                <a:pPr eaLnBrk="1" hangingPunct="1"/>
                <a:r>
                  <a:rPr lang="en-US" sz="1200" dirty="0"/>
                  <a:t>Rapid Scaling,  Availability Zones</a:t>
                </a:r>
              </a:p>
            </p:txBody>
          </p:sp>
          <p:sp>
            <p:nvSpPr>
              <p:cNvPr id="24591" name="TextBox 10"/>
              <p:cNvSpPr txBox="1">
                <a:spLocks noChangeArrowheads="1"/>
              </p:cNvSpPr>
              <p:nvPr/>
            </p:nvSpPr>
            <p:spPr bwMode="auto">
              <a:xfrm>
                <a:off x="3895725" y="3554414"/>
                <a:ext cx="1874838"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a:t>IaaS</a:t>
                </a:r>
                <a:r>
                  <a:rPr lang="en-US" sz="1200" dirty="0"/>
                  <a:t>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81719" y="1196232"/>
                <a:ext cx="1389063"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Network Security Groups</a:t>
                </a:r>
              </a:p>
            </p:txBody>
          </p:sp>
          <p:sp>
            <p:nvSpPr>
              <p:cNvPr id="24600" name="TextBox 46"/>
              <p:cNvSpPr txBox="1">
                <a:spLocks noChangeArrowheads="1"/>
              </p:cNvSpPr>
              <p:nvPr/>
            </p:nvSpPr>
            <p:spPr bwMode="auto">
              <a:xfrm>
                <a:off x="638185" y="2246441"/>
                <a:ext cx="1085849"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Logging as a service,</a:t>
                </a:r>
              </a:p>
              <a:p>
                <a:pPr eaLnBrk="1" hangingPunct="1"/>
                <a:r>
                  <a:rPr lang="en-US" sz="1200" dirty="0"/>
                  <a:t>Application metrics &amp; performance,</a:t>
                </a:r>
              </a:p>
              <a:p>
                <a:pPr eaLnBrk="1" hangingPunct="1"/>
                <a:r>
                  <a:rPr lang="en-US" sz="1200" dirty="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grpSp>
          <p:nvGrpSpPr>
            <p:cNvPr id="6" name="Group 5"/>
            <p:cNvGrpSpPr/>
            <p:nvPr/>
          </p:nvGrpSpPr>
          <p:grpSpPr>
            <a:xfrm>
              <a:off x="509384" y="3558053"/>
              <a:ext cx="8128001" cy="388470"/>
              <a:chOff x="531089" y="3546045"/>
              <a:chExt cx="8162637" cy="388470"/>
            </a:xfrm>
          </p:grpSpPr>
          <p:sp>
            <p:nvSpPr>
              <p:cNvPr id="57" name="Rounded Rectangle 56"/>
              <p:cNvSpPr/>
              <p:nvPr/>
            </p:nvSpPr>
            <p:spPr>
              <a:xfrm>
                <a:off x="531089" y="3546045"/>
                <a:ext cx="816263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grpSp>
      <p:sp>
        <p:nvSpPr>
          <p:cNvPr id="96" name="Title 3"/>
          <p:cNvSpPr>
            <a:spLocks noGrp="1"/>
          </p:cNvSpPr>
          <p:nvPr>
            <p:ph type="title"/>
          </p:nvPr>
        </p:nvSpPr>
        <p:spPr>
          <a:xfrm>
            <a:off x="113722" y="149918"/>
            <a:ext cx="8796928" cy="474445"/>
          </a:xfrm>
        </p:spPr>
        <p:txBody>
          <a:bodyPr/>
          <a:lstStyle/>
          <a:p>
            <a:pPr lvl="0"/>
            <a:r>
              <a:rPr lang="en-US" sz="2800" b="1" dirty="0" smtClean="0">
                <a:solidFill>
                  <a:srgbClr val="1C7B70"/>
                </a:solidFill>
              </a:rPr>
              <a:t>Capabilities of Pivotal Cloud Foundry</a:t>
            </a:r>
            <a:endParaRPr lang="en-US" sz="2800" b="1" dirty="0">
              <a:solidFill>
                <a:srgbClr val="1C7B70"/>
              </a:solidFill>
            </a:endParaRPr>
          </a:p>
        </p:txBody>
      </p:sp>
      <p:grpSp>
        <p:nvGrpSpPr>
          <p:cNvPr id="97" name="Group 96"/>
          <p:cNvGrpSpPr/>
          <p:nvPr/>
        </p:nvGrpSpPr>
        <p:grpSpPr>
          <a:xfrm>
            <a:off x="2006139" y="4220095"/>
            <a:ext cx="5183908" cy="729872"/>
            <a:chOff x="184080" y="4377802"/>
            <a:chExt cx="4336746" cy="531523"/>
          </a:xfrm>
        </p:grpSpPr>
        <p:grpSp>
          <p:nvGrpSpPr>
            <p:cNvPr id="98" name="Group 97"/>
            <p:cNvGrpSpPr/>
            <p:nvPr/>
          </p:nvGrpSpPr>
          <p:grpSpPr>
            <a:xfrm>
              <a:off x="184080" y="4377802"/>
              <a:ext cx="1010802" cy="527416"/>
              <a:chOff x="184080" y="4448922"/>
              <a:chExt cx="1010802" cy="527416"/>
            </a:xfrm>
          </p:grpSpPr>
          <p:pic>
            <p:nvPicPr>
              <p:cNvPr id="109" name="Picture 108"/>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110" name="Picture 109"/>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99" name="Group 98"/>
            <p:cNvGrpSpPr/>
            <p:nvPr/>
          </p:nvGrpSpPr>
          <p:grpSpPr>
            <a:xfrm>
              <a:off x="2400043" y="4380286"/>
              <a:ext cx="1010802" cy="527416"/>
              <a:chOff x="2400043" y="4451406"/>
              <a:chExt cx="1010802" cy="527416"/>
            </a:xfrm>
          </p:grpSpPr>
          <p:pic>
            <p:nvPicPr>
              <p:cNvPr id="107" name="Picture 106"/>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108"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100" name="Group 99"/>
            <p:cNvGrpSpPr/>
            <p:nvPr/>
          </p:nvGrpSpPr>
          <p:grpSpPr>
            <a:xfrm>
              <a:off x="1286160" y="4378688"/>
              <a:ext cx="1010802" cy="527416"/>
              <a:chOff x="1286160" y="4449808"/>
              <a:chExt cx="1010802" cy="527416"/>
            </a:xfrm>
          </p:grpSpPr>
          <p:pic>
            <p:nvPicPr>
              <p:cNvPr id="105" name="Picture 104"/>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106" name="Picture 105"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01" name="Group 100"/>
            <p:cNvGrpSpPr/>
            <p:nvPr/>
          </p:nvGrpSpPr>
          <p:grpSpPr>
            <a:xfrm>
              <a:off x="3510024" y="4381909"/>
              <a:ext cx="1010802" cy="527416"/>
              <a:chOff x="3510024" y="4453029"/>
              <a:chExt cx="1010802" cy="527416"/>
            </a:xfrm>
          </p:grpSpPr>
          <p:pic>
            <p:nvPicPr>
              <p:cNvPr id="102" name="Picture 101"/>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103" name="Picture 102"/>
              <p:cNvPicPr>
                <a:picLocks noChangeAspect="1"/>
              </p:cNvPicPr>
              <p:nvPr/>
            </p:nvPicPr>
            <p:blipFill>
              <a:blip r:embed="rId19"/>
              <a:stretch>
                <a:fillRect/>
              </a:stretch>
            </p:blipFill>
            <p:spPr>
              <a:xfrm>
                <a:off x="3650837" y="4531964"/>
                <a:ext cx="327845" cy="327845"/>
              </a:xfrm>
              <a:prstGeom prst="rect">
                <a:avLst/>
              </a:prstGeom>
            </p:spPr>
          </p:pic>
          <p:sp>
            <p:nvSpPr>
              <p:cNvPr id="104" name="TextBox 103"/>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20878194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6" name="Shape 106"/>
          <p:cNvPicPr preferRelativeResize="0"/>
          <p:nvPr/>
        </p:nvPicPr>
        <p:blipFill rotWithShape="1">
          <a:blip r:embed="rId3">
            <a:alphaModFix/>
          </a:blip>
          <a:srcRect/>
          <a:stretch/>
        </p:blipFill>
        <p:spPr>
          <a:xfrm>
            <a:off x="812800" y="1354137"/>
            <a:ext cx="1625599" cy="696912"/>
          </a:xfrm>
          <a:prstGeom prst="rect">
            <a:avLst/>
          </a:prstGeom>
          <a:noFill/>
          <a:ln>
            <a:noFill/>
          </a:ln>
        </p:spPr>
      </p:pic>
      <p:pic>
        <p:nvPicPr>
          <p:cNvPr id="107" name="Shape 107"/>
          <p:cNvPicPr preferRelativeResize="0"/>
          <p:nvPr/>
        </p:nvPicPr>
        <p:blipFill rotWithShape="1">
          <a:blip r:embed="rId4">
            <a:alphaModFix/>
          </a:blip>
          <a:srcRect/>
          <a:stretch/>
        </p:blipFill>
        <p:spPr>
          <a:xfrm>
            <a:off x="884237" y="3040063"/>
            <a:ext cx="1401762" cy="754062"/>
          </a:xfrm>
          <a:prstGeom prst="rect">
            <a:avLst/>
          </a:prstGeom>
          <a:noFill/>
          <a:ln>
            <a:noFill/>
          </a:ln>
        </p:spPr>
      </p:pic>
      <p:sp>
        <p:nvSpPr>
          <p:cNvPr id="108" name="Shape 108"/>
          <p:cNvSpPr txBox="1"/>
          <p:nvPr/>
        </p:nvSpPr>
        <p:spPr>
          <a:xfrm>
            <a:off x="173038" y="2055813"/>
            <a:ext cx="2887661" cy="584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00" b="0" i="0" u="none" strike="noStrike" cap="none" baseline="0">
                <a:solidFill>
                  <a:srgbClr val="00685D"/>
                </a:solidFill>
                <a:latin typeface="Arial"/>
                <a:ea typeface="Arial"/>
                <a:cs typeface="Arial"/>
                <a:sym typeface="Arial"/>
              </a:rPr>
              <a:t>$3.5B valuation</a:t>
            </a:r>
          </a:p>
          <a:p>
            <a:pPr marL="0" marR="0" lvl="0" indent="0" algn="ctr" rtl="0">
              <a:spcBef>
                <a:spcPts val="0"/>
              </a:spcBef>
              <a:spcAft>
                <a:spcPts val="0"/>
              </a:spcAft>
              <a:buSzPct val="25000"/>
              <a:buNone/>
            </a:pPr>
            <a:r>
              <a:rPr lang="en-US" sz="1600" b="1" i="0" u="none" strike="noStrike" cap="none" baseline="0">
                <a:solidFill>
                  <a:srgbClr val="00685D"/>
                </a:solidFill>
                <a:latin typeface="Arial"/>
                <a:ea typeface="Arial"/>
                <a:cs typeface="Arial"/>
                <a:sym typeface="Arial"/>
              </a:rPr>
              <a:t>Financial Services </a:t>
            </a:r>
          </a:p>
        </p:txBody>
      </p:sp>
      <p:sp>
        <p:nvSpPr>
          <p:cNvPr id="109" name="Shape 109"/>
          <p:cNvSpPr txBox="1"/>
          <p:nvPr/>
        </p:nvSpPr>
        <p:spPr>
          <a:xfrm>
            <a:off x="406400" y="3827462"/>
            <a:ext cx="2420938" cy="522286"/>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b="0" i="0" u="none" strike="noStrike" cap="none" baseline="0">
                <a:solidFill>
                  <a:srgbClr val="00685D"/>
                </a:solidFill>
                <a:latin typeface="Arial"/>
                <a:ea typeface="Arial"/>
                <a:cs typeface="Arial"/>
                <a:sym typeface="Arial"/>
              </a:rPr>
              <a:t>$3.5B valuation</a:t>
            </a:r>
          </a:p>
          <a:p>
            <a:pPr marL="0" marR="0" lvl="0" indent="0" algn="ctr" rtl="0">
              <a:spcBef>
                <a:spcPts val="0"/>
              </a:spcBef>
              <a:spcAft>
                <a:spcPts val="0"/>
              </a:spcAft>
              <a:buSzPct val="25000"/>
              <a:buNone/>
            </a:pPr>
            <a:r>
              <a:rPr lang="en-US" sz="1400" b="1" i="0" u="none" strike="noStrike" cap="none" baseline="0">
                <a:solidFill>
                  <a:srgbClr val="00685D"/>
                </a:solidFill>
                <a:latin typeface="Arial"/>
                <a:ea typeface="Arial"/>
                <a:cs typeface="Arial"/>
                <a:sym typeface="Arial"/>
              </a:rPr>
              <a:t>Travel &amp; Hospitality </a:t>
            </a:r>
          </a:p>
        </p:txBody>
      </p:sp>
      <p:pic>
        <p:nvPicPr>
          <p:cNvPr id="110" name="Shape 110"/>
          <p:cNvPicPr preferRelativeResize="0"/>
          <p:nvPr/>
        </p:nvPicPr>
        <p:blipFill rotWithShape="1">
          <a:blip r:embed="rId5">
            <a:alphaModFix/>
          </a:blip>
          <a:srcRect/>
          <a:stretch/>
        </p:blipFill>
        <p:spPr>
          <a:xfrm>
            <a:off x="4043362" y="1377950"/>
            <a:ext cx="985836" cy="655638"/>
          </a:xfrm>
          <a:prstGeom prst="rect">
            <a:avLst/>
          </a:prstGeom>
          <a:noFill/>
          <a:ln>
            <a:noFill/>
          </a:ln>
        </p:spPr>
      </p:pic>
      <p:sp>
        <p:nvSpPr>
          <p:cNvPr id="111" name="Shape 111"/>
          <p:cNvSpPr txBox="1"/>
          <p:nvPr/>
        </p:nvSpPr>
        <p:spPr>
          <a:xfrm>
            <a:off x="3598862" y="2055813"/>
            <a:ext cx="1873249" cy="584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00" b="0" i="0" u="none" strike="noStrike" cap="none" baseline="0">
                <a:solidFill>
                  <a:srgbClr val="00685D"/>
                </a:solidFill>
                <a:latin typeface="Arial"/>
                <a:ea typeface="Arial"/>
                <a:cs typeface="Arial"/>
                <a:sym typeface="Arial"/>
              </a:rPr>
              <a:t>$19.5B valuation </a:t>
            </a:r>
          </a:p>
          <a:p>
            <a:pPr marL="0" marR="0" lvl="0" indent="0" algn="ctr" rtl="0">
              <a:spcBef>
                <a:spcPts val="0"/>
              </a:spcBef>
              <a:spcAft>
                <a:spcPts val="0"/>
              </a:spcAft>
              <a:buSzPct val="25000"/>
              <a:buNone/>
            </a:pPr>
            <a:r>
              <a:rPr lang="en-US" sz="1600" b="1" i="0" u="none" strike="noStrike" cap="none" baseline="0">
                <a:solidFill>
                  <a:srgbClr val="00685D"/>
                </a:solidFill>
                <a:latin typeface="Arial"/>
                <a:ea typeface="Arial"/>
                <a:cs typeface="Arial"/>
                <a:sym typeface="Arial"/>
              </a:rPr>
              <a:t>Transportation</a:t>
            </a:r>
          </a:p>
        </p:txBody>
      </p:sp>
      <p:sp>
        <p:nvSpPr>
          <p:cNvPr id="112" name="Shape 112"/>
          <p:cNvSpPr txBox="1"/>
          <p:nvPr/>
        </p:nvSpPr>
        <p:spPr>
          <a:xfrm>
            <a:off x="3117850" y="3827462"/>
            <a:ext cx="2835274" cy="522286"/>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b="0" i="0" u="none" strike="noStrike" cap="none" baseline="0">
                <a:solidFill>
                  <a:srgbClr val="00685D"/>
                </a:solidFill>
                <a:latin typeface="Arial"/>
                <a:ea typeface="Arial"/>
                <a:cs typeface="Arial"/>
                <a:sym typeface="Arial"/>
              </a:rPr>
              <a:t>$3.2B Acquisition by Google</a:t>
            </a:r>
          </a:p>
          <a:p>
            <a:pPr marL="0" marR="0" lvl="0" indent="0" algn="ctr" rtl="0">
              <a:spcBef>
                <a:spcPts val="0"/>
              </a:spcBef>
              <a:spcAft>
                <a:spcPts val="0"/>
              </a:spcAft>
              <a:buSzPct val="25000"/>
              <a:buNone/>
            </a:pPr>
            <a:r>
              <a:rPr lang="en-US" sz="1400" b="1" i="0" u="none" strike="noStrike" cap="none" baseline="0">
                <a:solidFill>
                  <a:srgbClr val="00685D"/>
                </a:solidFill>
                <a:latin typeface="Arial"/>
                <a:ea typeface="Arial"/>
                <a:cs typeface="Arial"/>
                <a:sym typeface="Arial"/>
              </a:rPr>
              <a:t>Home Automation</a:t>
            </a:r>
          </a:p>
        </p:txBody>
      </p:sp>
      <p:sp>
        <p:nvSpPr>
          <p:cNvPr id="113" name="Shape 113"/>
          <p:cNvSpPr txBox="1"/>
          <p:nvPr/>
        </p:nvSpPr>
        <p:spPr>
          <a:xfrm>
            <a:off x="6446837" y="2055813"/>
            <a:ext cx="2032000" cy="584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00" b="0" i="0" u="none" strike="noStrike" cap="none" baseline="0">
                <a:solidFill>
                  <a:srgbClr val="00685D"/>
                </a:solidFill>
                <a:latin typeface="Arial"/>
                <a:ea typeface="Arial"/>
                <a:cs typeface="Arial"/>
                <a:sym typeface="Arial"/>
              </a:rPr>
              <a:t>$20B valuation </a:t>
            </a:r>
          </a:p>
          <a:p>
            <a:pPr marL="0" marR="0" lvl="0" indent="0" algn="ctr" rtl="0">
              <a:spcBef>
                <a:spcPts val="0"/>
              </a:spcBef>
              <a:spcAft>
                <a:spcPts val="0"/>
              </a:spcAft>
              <a:buSzPct val="25000"/>
              <a:buNone/>
            </a:pPr>
            <a:r>
              <a:rPr lang="en-US" sz="1600" b="1" i="0" u="none" strike="noStrike" cap="none" baseline="0">
                <a:solidFill>
                  <a:srgbClr val="00685D"/>
                </a:solidFill>
                <a:latin typeface="Arial"/>
                <a:ea typeface="Arial"/>
                <a:cs typeface="Arial"/>
                <a:sym typeface="Arial"/>
              </a:rPr>
              <a:t>Entertainment </a:t>
            </a:r>
          </a:p>
        </p:txBody>
      </p:sp>
      <p:sp>
        <p:nvSpPr>
          <p:cNvPr id="114" name="Shape 114"/>
          <p:cNvSpPr txBox="1"/>
          <p:nvPr/>
        </p:nvSpPr>
        <p:spPr>
          <a:xfrm>
            <a:off x="6411912" y="3843337"/>
            <a:ext cx="2147887" cy="5238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00685D"/>
                </a:solidFill>
                <a:latin typeface="Arial"/>
                <a:ea typeface="Arial"/>
                <a:cs typeface="Arial"/>
                <a:sym typeface="Arial"/>
              </a:rPr>
              <a:t>$26B Evaluation </a:t>
            </a:r>
          </a:p>
          <a:p>
            <a:pPr marL="0" marR="0" lvl="0" indent="0" algn="ctr" rtl="0">
              <a:spcBef>
                <a:spcPts val="0"/>
              </a:spcBef>
              <a:buSzPct val="25000"/>
              <a:buNone/>
            </a:pPr>
            <a:r>
              <a:rPr lang="en-US" sz="1400" b="1" i="0" u="none" strike="noStrike" cap="none" baseline="0">
                <a:solidFill>
                  <a:srgbClr val="00685D"/>
                </a:solidFill>
                <a:latin typeface="Arial"/>
                <a:ea typeface="Arial"/>
                <a:cs typeface="Arial"/>
                <a:sym typeface="Arial"/>
              </a:rPr>
              <a:t>Automotive</a:t>
            </a:r>
          </a:p>
        </p:txBody>
      </p:sp>
      <p:pic>
        <p:nvPicPr>
          <p:cNvPr id="115" name="Shape 115"/>
          <p:cNvPicPr preferRelativeResize="0"/>
          <p:nvPr/>
        </p:nvPicPr>
        <p:blipFill rotWithShape="1">
          <a:blip r:embed="rId6">
            <a:alphaModFix/>
          </a:blip>
          <a:srcRect/>
          <a:stretch/>
        </p:blipFill>
        <p:spPr>
          <a:xfrm>
            <a:off x="6907213" y="1592262"/>
            <a:ext cx="1087437" cy="330200"/>
          </a:xfrm>
          <a:prstGeom prst="rect">
            <a:avLst/>
          </a:prstGeom>
          <a:noFill/>
          <a:ln>
            <a:noFill/>
          </a:ln>
        </p:spPr>
      </p:pic>
      <p:pic>
        <p:nvPicPr>
          <p:cNvPr id="116" name="Shape 116"/>
          <p:cNvPicPr preferRelativeResize="0"/>
          <p:nvPr/>
        </p:nvPicPr>
        <p:blipFill rotWithShape="1">
          <a:blip r:embed="rId7">
            <a:alphaModFix/>
          </a:blip>
          <a:srcRect/>
          <a:stretch/>
        </p:blipFill>
        <p:spPr>
          <a:xfrm>
            <a:off x="3736975" y="2760663"/>
            <a:ext cx="1512888" cy="1011236"/>
          </a:xfrm>
          <a:prstGeom prst="rect">
            <a:avLst/>
          </a:prstGeom>
          <a:noFill/>
          <a:ln>
            <a:noFill/>
          </a:ln>
        </p:spPr>
      </p:pic>
      <p:pic>
        <p:nvPicPr>
          <p:cNvPr id="117" name="Shape 117"/>
          <p:cNvPicPr preferRelativeResize="0"/>
          <p:nvPr/>
        </p:nvPicPr>
        <p:blipFill rotWithShape="1">
          <a:blip r:embed="rId8">
            <a:alphaModFix/>
          </a:blip>
          <a:srcRect/>
          <a:stretch/>
        </p:blipFill>
        <p:spPr>
          <a:xfrm>
            <a:off x="6699250" y="2857500"/>
            <a:ext cx="1349375" cy="1010729"/>
          </a:xfrm>
          <a:prstGeom prst="rect">
            <a:avLst/>
          </a:prstGeom>
          <a:noFill/>
          <a:ln>
            <a:noFill/>
          </a:ln>
        </p:spPr>
      </p:pic>
      <p:sp>
        <p:nvSpPr>
          <p:cNvPr id="21" name="Shape 195"/>
          <p:cNvSpPr txBox="1">
            <a:spLocks noGrp="1"/>
          </p:cNvSpPr>
          <p:nvPr/>
        </p:nvSpPr>
        <p:spPr>
          <a:xfrm>
            <a:off x="160707" y="166818"/>
            <a:ext cx="8796928" cy="474445"/>
          </a:xfrm>
          <a:prstGeom prst="rect">
            <a:avLst/>
          </a:prstGeom>
        </p:spPr>
        <p:txBody>
          <a:bodyPr/>
          <a:lstStyle>
            <a:lvl1pPr algn="l" defTabSz="914400" rtl="0" eaLnBrk="1" latinLnBrk="0" hangingPunct="1">
              <a:spcBef>
                <a:spcPct val="0"/>
              </a:spcBef>
              <a:buNone/>
              <a:defRPr sz="2800" b="1" kern="1200">
                <a:solidFill>
                  <a:srgbClr val="008774"/>
                </a:solidFill>
                <a:latin typeface="Arial"/>
                <a:ea typeface="+mj-ea"/>
                <a:cs typeface="Arial"/>
              </a:defRPr>
            </a:lvl1pPr>
          </a:lstStyle>
          <a:p>
            <a:pPr lvl="0"/>
            <a:r>
              <a:rPr lang="en-US" dirty="0" smtClean="0">
                <a:sym typeface="Arial"/>
              </a:rPr>
              <a:t>Companies are Disrupting Industries with Modern Technology and Agile Development Strategy</a:t>
            </a:r>
            <a:endParaRPr lang="en-US" dirty="0">
              <a:sym typeface="Arial"/>
            </a:endParaRPr>
          </a:p>
        </p:txBody>
      </p:sp>
    </p:spTree>
    <p:extLst>
      <p:ext uri="{BB962C8B-B14F-4D97-AF65-F5344CB8AC3E}">
        <p14:creationId xmlns:p14="http://schemas.microsoft.com/office/powerpoint/2010/main" val="21125903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p:txBody>
          <a:bodyPr/>
          <a:lstStyle/>
          <a:p>
            <a:pPr lvl="0"/>
            <a:r>
              <a:rPr lang="en-US" dirty="0" smtClean="0">
                <a:sym typeface="Helvetica Neue"/>
              </a:rPr>
              <a:t>Monolithic </a:t>
            </a:r>
            <a:r>
              <a:rPr lang="en-US" dirty="0">
                <a:sym typeface="Helvetica Neue"/>
              </a:rPr>
              <a:t>Applications </a:t>
            </a:r>
            <a:r>
              <a:rPr lang="en-US" dirty="0" smtClean="0">
                <a:sym typeface="Helvetica Neue"/>
              </a:rPr>
              <a:t>Drive Complex</a:t>
            </a:r>
            <a:r>
              <a:rPr lang="en-US" dirty="0">
                <a:sym typeface="Helvetica Neue"/>
              </a:rPr>
              <a:t>, </a:t>
            </a:r>
            <a:r>
              <a:rPr lang="en-US" dirty="0" smtClean="0">
                <a:sym typeface="Helvetica Neue"/>
              </a:rPr>
              <a:t/>
            </a:r>
            <a:br>
              <a:rPr lang="en-US" dirty="0" smtClean="0">
                <a:sym typeface="Helvetica Neue"/>
              </a:rPr>
            </a:br>
            <a:r>
              <a:rPr lang="en-US" dirty="0" smtClean="0">
                <a:sym typeface="Helvetica Neue"/>
              </a:rPr>
              <a:t>Manual </a:t>
            </a:r>
            <a:r>
              <a:rPr lang="en-US" dirty="0">
                <a:sym typeface="Helvetica Neue"/>
              </a:rPr>
              <a:t>Deploys &amp; Waterfall Release Cycles</a:t>
            </a:r>
            <a:endParaRPr lang="en-US" dirty="0">
              <a:sym typeface="Arial"/>
            </a:endParaRPr>
          </a:p>
        </p:txBody>
      </p:sp>
      <p:sp>
        <p:nvSpPr>
          <p:cNvPr id="9" name="Rectangle 31"/>
          <p:cNvSpPr>
            <a:spLocks noChangeArrowheads="1"/>
          </p:cNvSpPr>
          <p:nvPr/>
        </p:nvSpPr>
        <p:spPr bwMode="auto">
          <a:xfrm>
            <a:off x="509250" y="2018642"/>
            <a:ext cx="1137490" cy="265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tx2"/>
                </a:solidFill>
                <a:latin typeface="Felt Tip Senior" charset="0"/>
              </a:rPr>
              <a:t>Developer</a:t>
            </a:r>
            <a:endParaRPr lang="en-US" sz="1400" b="1" dirty="0">
              <a:solidFill>
                <a:schemeClr val="tx2"/>
              </a:solidFill>
              <a:latin typeface="Felt Tip Senior" charset="0"/>
            </a:endParaRPr>
          </a:p>
        </p:txBody>
      </p:sp>
      <p:sp>
        <p:nvSpPr>
          <p:cNvPr id="12" name="Rectangle 31"/>
          <p:cNvSpPr>
            <a:spLocks noChangeArrowheads="1"/>
          </p:cNvSpPr>
          <p:nvPr/>
        </p:nvSpPr>
        <p:spPr bwMode="auto">
          <a:xfrm>
            <a:off x="577288" y="4320228"/>
            <a:ext cx="992815" cy="268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tx2"/>
                </a:solidFill>
                <a:latin typeface="Felt Tip Senior" charset="0"/>
              </a:rPr>
              <a:t>Operator</a:t>
            </a:r>
            <a:endParaRPr lang="en-US" sz="1400" b="1" dirty="0">
              <a:solidFill>
                <a:schemeClr val="tx2"/>
              </a:solidFill>
              <a:latin typeface="Felt Tip Senior" charset="0"/>
            </a:endParaRPr>
          </a:p>
        </p:txBody>
      </p:sp>
      <p:pic>
        <p:nvPicPr>
          <p:cNvPr id="14" name="Picture 6" descr="https://stacyswimp.files.wordpress.com/2011/10/broken-chain.jpg"/>
          <p:cNvPicPr>
            <a:picLocks noChangeAspect="1" noChangeArrowheads="1"/>
          </p:cNvPicPr>
          <p:nvPr/>
        </p:nvPicPr>
        <p:blipFill>
          <a:blip r:embed="rId3" cstate="print"/>
          <a:srcRect/>
          <a:stretch>
            <a:fillRect/>
          </a:stretch>
        </p:blipFill>
        <p:spPr bwMode="auto">
          <a:xfrm rot="5400000">
            <a:off x="531558" y="2513768"/>
            <a:ext cx="1194520" cy="885142"/>
          </a:xfrm>
          <a:prstGeom prst="rect">
            <a:avLst/>
          </a:prstGeom>
          <a:noFill/>
        </p:spPr>
      </p:pic>
      <p:grpSp>
        <p:nvGrpSpPr>
          <p:cNvPr id="15" name="Group 24"/>
          <p:cNvGrpSpPr/>
          <p:nvPr/>
        </p:nvGrpSpPr>
        <p:grpSpPr>
          <a:xfrm>
            <a:off x="1679772" y="1208428"/>
            <a:ext cx="7026362" cy="3481912"/>
            <a:chOff x="1478756" y="871538"/>
            <a:chExt cx="5557838" cy="2757487"/>
          </a:xfrm>
        </p:grpSpPr>
        <p:sp>
          <p:nvSpPr>
            <p:cNvPr id="16" name="Shape 1010"/>
            <p:cNvSpPr>
              <a:spLocks noChangeArrowheads="1"/>
            </p:cNvSpPr>
            <p:nvPr/>
          </p:nvSpPr>
          <p:spPr bwMode="auto">
            <a:xfrm>
              <a:off x="1478756" y="871538"/>
              <a:ext cx="5557838" cy="2757487"/>
            </a:xfrm>
            <a:prstGeom prst="rect">
              <a:avLst/>
            </a:prstGeom>
            <a:gradFill rotWithShape="0">
              <a:gsLst>
                <a:gs pos="0">
                  <a:srgbClr val="F2F2F2">
                    <a:alpha val="0"/>
                  </a:srgbClr>
                </a:gs>
                <a:gs pos="100000">
                  <a:schemeClr val="bg1">
                    <a:lumMod val="85000"/>
                  </a:schemeClr>
                </a:gs>
              </a:gsLst>
              <a:lin ang="16440000"/>
            </a:gradFill>
            <a:ln w="9525">
              <a:noFill/>
              <a:miter lim="800000"/>
              <a:headEnd/>
              <a:tailEnd/>
            </a:ln>
          </p:spPr>
          <p:txBody>
            <a:bodyPr lIns="91425" tIns="45700" rIns="91425" bIns="45700" anchor="ctr"/>
            <a:lstStyle/>
            <a:p>
              <a:pPr fontAlgn="auto">
                <a:spcBef>
                  <a:spcPts val="0"/>
                </a:spcBef>
                <a:spcAft>
                  <a:spcPts val="0"/>
                </a:spcAft>
                <a:defRPr/>
              </a:pPr>
              <a:endParaRPr lang="en-US">
                <a:latin typeface="+mn-lt"/>
                <a:ea typeface="+mn-ea"/>
              </a:endParaRPr>
            </a:p>
          </p:txBody>
        </p:sp>
        <p:pic>
          <p:nvPicPr>
            <p:cNvPr id="17" name="Picture 16" descr="Provisioning_workflow.jpg"/>
            <p:cNvPicPr>
              <a:picLocks noChangeAspect="1"/>
            </p:cNvPicPr>
            <p:nvPr/>
          </p:nvPicPr>
          <p:blipFill>
            <a:blip r:embed="rId4" cstate="print"/>
            <a:stretch>
              <a:fillRect/>
            </a:stretch>
          </p:blipFill>
          <p:spPr>
            <a:xfrm>
              <a:off x="1634679" y="947379"/>
              <a:ext cx="5225705" cy="2510484"/>
            </a:xfrm>
            <a:prstGeom prst="rect">
              <a:avLst/>
            </a:prstGeom>
          </p:spPr>
        </p:pic>
      </p:grpSp>
      <p:pic>
        <p:nvPicPr>
          <p:cNvPr id="3" name="Picture 2" descr="Icons-Land-Vista-People-Office-Customer-Female-Dark (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24793" y="1310272"/>
            <a:ext cx="757946" cy="811217"/>
          </a:xfrm>
          <a:prstGeom prst="rect">
            <a:avLst/>
          </a:prstGeom>
        </p:spPr>
      </p:pic>
      <p:pic>
        <p:nvPicPr>
          <p:cNvPr id="4" name="Picture 3"/>
          <p:cNvPicPr>
            <a:picLocks noChangeAspect="1"/>
          </p:cNvPicPr>
          <p:nvPr/>
        </p:nvPicPr>
        <p:blipFill>
          <a:blip r:embed="rId6"/>
          <a:stretch>
            <a:fillRect/>
          </a:stretch>
        </p:blipFill>
        <p:spPr>
          <a:xfrm flipH="1">
            <a:off x="624792" y="3626480"/>
            <a:ext cx="788672" cy="841023"/>
          </a:xfrm>
          <a:prstGeom prst="rect">
            <a:avLst/>
          </a:prstGeom>
        </p:spPr>
      </p:pic>
    </p:spTree>
    <p:extLst>
      <p:ext uri="{BB962C8B-B14F-4D97-AF65-F5344CB8AC3E}">
        <p14:creationId xmlns:p14="http://schemas.microsoft.com/office/powerpoint/2010/main" val="31812339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p:txBody>
          <a:bodyPr/>
          <a:lstStyle/>
          <a:p>
            <a:pPr lvl="0"/>
            <a:r>
              <a:rPr lang="en-US" dirty="0" smtClean="0">
                <a:sym typeface="Helvetica Neue"/>
              </a:rPr>
              <a:t>Productivity: Software developers spend </a:t>
            </a:r>
            <a:br>
              <a:rPr lang="en-US" dirty="0" smtClean="0">
                <a:sym typeface="Helvetica Neue"/>
              </a:rPr>
            </a:br>
            <a:r>
              <a:rPr lang="en-US" dirty="0" smtClean="0">
                <a:sym typeface="Helvetica Neue"/>
              </a:rPr>
              <a:t>too much time on administration</a:t>
            </a:r>
            <a:endParaRPr lang="en-US" dirty="0">
              <a:sym typeface="Helvetica Neue"/>
            </a:endParaRPr>
          </a:p>
        </p:txBody>
      </p:sp>
      <p:pic>
        <p:nvPicPr>
          <p:cNvPr id="261" name="Shape 261"/>
          <p:cNvPicPr preferRelativeResize="0"/>
          <p:nvPr/>
        </p:nvPicPr>
        <p:blipFill rotWithShape="1">
          <a:blip r:embed="rId3">
            <a:alphaModFix/>
          </a:blip>
          <a:srcRect t="6968"/>
          <a:stretch/>
        </p:blipFill>
        <p:spPr>
          <a:xfrm>
            <a:off x="1890152" y="1730929"/>
            <a:ext cx="6794089" cy="2605215"/>
          </a:xfrm>
          <a:prstGeom prst="rect">
            <a:avLst/>
          </a:prstGeom>
          <a:noFill/>
          <a:ln>
            <a:noFill/>
          </a:ln>
        </p:spPr>
      </p:pic>
      <p:sp>
        <p:nvSpPr>
          <p:cNvPr id="262" name="Shape 262"/>
          <p:cNvSpPr/>
          <p:nvPr/>
        </p:nvSpPr>
        <p:spPr>
          <a:xfrm>
            <a:off x="486806" y="4848526"/>
            <a:ext cx="2667396" cy="146194"/>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700" b="0" i="0" u="none" strike="noStrike" cap="none" baseline="0">
                <a:solidFill>
                  <a:schemeClr val="dk1"/>
                </a:solidFill>
                <a:latin typeface="Helvetica Neue"/>
                <a:ea typeface="Helvetica Neue"/>
                <a:cs typeface="Helvetica Neue"/>
                <a:sym typeface="Helvetica Neue"/>
              </a:rPr>
              <a:t>Sources: “Electric Cloud LinkedIn Survey to software developers”</a:t>
            </a:r>
          </a:p>
        </p:txBody>
      </p:sp>
      <p:sp>
        <p:nvSpPr>
          <p:cNvPr id="263" name="Shape 263"/>
          <p:cNvSpPr txBox="1"/>
          <p:nvPr/>
        </p:nvSpPr>
        <p:spPr>
          <a:xfrm>
            <a:off x="803700" y="2565266"/>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Administrative Tasks</a:t>
            </a:r>
          </a:p>
        </p:txBody>
      </p:sp>
      <p:sp>
        <p:nvSpPr>
          <p:cNvPr id="264" name="Shape 264"/>
          <p:cNvSpPr txBox="1"/>
          <p:nvPr/>
        </p:nvSpPr>
        <p:spPr>
          <a:xfrm>
            <a:off x="794362" y="1730929"/>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dirty="0">
                <a:solidFill>
                  <a:schemeClr val="dk1"/>
                </a:solidFill>
                <a:latin typeface="Arial"/>
                <a:ea typeface="Helvetica Neue"/>
                <a:cs typeface="Arial"/>
                <a:sym typeface="Helvetica Neue"/>
              </a:rPr>
              <a:t>Design and Coding</a:t>
            </a:r>
          </a:p>
        </p:txBody>
      </p:sp>
      <p:sp>
        <p:nvSpPr>
          <p:cNvPr id="265" name="Shape 265"/>
          <p:cNvSpPr txBox="1"/>
          <p:nvPr/>
        </p:nvSpPr>
        <p:spPr>
          <a:xfrm>
            <a:off x="803700" y="2148098"/>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Brainstorming</a:t>
            </a:r>
          </a:p>
        </p:txBody>
      </p:sp>
      <p:sp>
        <p:nvSpPr>
          <p:cNvPr id="266" name="Shape 266"/>
          <p:cNvSpPr txBox="1"/>
          <p:nvPr/>
        </p:nvSpPr>
        <p:spPr>
          <a:xfrm>
            <a:off x="794499" y="3399601"/>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Waiting for Test/Build</a:t>
            </a:r>
          </a:p>
        </p:txBody>
      </p:sp>
      <p:sp>
        <p:nvSpPr>
          <p:cNvPr id="267" name="Shape 267"/>
          <p:cNvSpPr txBox="1"/>
          <p:nvPr/>
        </p:nvSpPr>
        <p:spPr>
          <a:xfrm>
            <a:off x="803700" y="2982433"/>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Managing Environments </a:t>
            </a:r>
          </a:p>
        </p:txBody>
      </p:sp>
      <p:sp>
        <p:nvSpPr>
          <p:cNvPr id="268" name="Shape 268"/>
          <p:cNvSpPr/>
          <p:nvPr/>
        </p:nvSpPr>
        <p:spPr>
          <a:xfrm>
            <a:off x="663745" y="2545663"/>
            <a:ext cx="5406185" cy="1246073"/>
          </a:xfrm>
          <a:prstGeom prst="rect">
            <a:avLst/>
          </a:prstGeom>
          <a:noFill/>
          <a:ln w="63500" cap="flat" cmpd="sng">
            <a:solidFill>
              <a:srgbClr val="C82506"/>
            </a:solidFill>
            <a:prstDash val="solid"/>
            <a:miter/>
            <a:headEnd type="none" w="med" len="med"/>
            <a:tailEnd type="none" w="med" len="med"/>
          </a:ln>
        </p:spPr>
        <p:txBody>
          <a:bodyPr lIns="0" tIns="0" rIns="0" bIns="0" anchor="ctr" anchorCtr="0">
            <a:noAutofit/>
          </a:bodyPr>
          <a:lstStyle/>
          <a:p>
            <a:pPr marL="0" marR="0" lvl="0" indent="0" algn="l" rtl="0">
              <a:spcBef>
                <a:spcPts val="0"/>
              </a:spcBef>
              <a:buNone/>
            </a:pPr>
            <a:endParaRPr sz="1200" b="0" i="0" u="none" strike="noStrike" cap="none" baseline="0">
              <a:solidFill>
                <a:schemeClr val="dk1"/>
              </a:solidFill>
              <a:latin typeface="Helvetica Neue"/>
              <a:ea typeface="Helvetica Neue"/>
              <a:cs typeface="Helvetica Neue"/>
              <a:sym typeface="Helvetica Neue"/>
            </a:endParaRPr>
          </a:p>
        </p:txBody>
      </p:sp>
      <p:sp>
        <p:nvSpPr>
          <p:cNvPr id="269" name="Shape 269"/>
          <p:cNvSpPr/>
          <p:nvPr/>
        </p:nvSpPr>
        <p:spPr>
          <a:xfrm>
            <a:off x="4906214" y="4242930"/>
            <a:ext cx="2872911" cy="284692"/>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600" b="1" u="none" strike="noStrike" cap="none" baseline="0" dirty="0">
                <a:solidFill>
                  <a:schemeClr val="dk1"/>
                </a:solidFill>
                <a:latin typeface="Arial"/>
                <a:ea typeface="Proxima Nova"/>
                <a:cs typeface="Arial"/>
                <a:sym typeface="Proxima Nova"/>
              </a:rPr>
              <a:t>Average Hours / Week</a:t>
            </a:r>
          </a:p>
        </p:txBody>
      </p:sp>
      <p:sp>
        <p:nvSpPr>
          <p:cNvPr id="270" name="Shape 270"/>
          <p:cNvSpPr txBox="1"/>
          <p:nvPr/>
        </p:nvSpPr>
        <p:spPr>
          <a:xfrm>
            <a:off x="717374" y="4207828"/>
            <a:ext cx="2261563" cy="358734"/>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US" sz="1600" b="1" u="none" strike="noStrike" cap="none" baseline="0">
                <a:solidFill>
                  <a:schemeClr val="dk1"/>
                </a:solidFill>
                <a:latin typeface="Arial"/>
                <a:ea typeface="Proxima Nova"/>
                <a:cs typeface="Arial"/>
                <a:sym typeface="Proxima Nova"/>
              </a:rPr>
              <a:t>Task Breakdown</a:t>
            </a:r>
          </a:p>
        </p:txBody>
      </p:sp>
      <p:sp>
        <p:nvSpPr>
          <p:cNvPr id="5" name="TextBox 4"/>
          <p:cNvSpPr txBox="1"/>
          <p:nvPr/>
        </p:nvSpPr>
        <p:spPr>
          <a:xfrm>
            <a:off x="3184804" y="1361907"/>
            <a:ext cx="410830" cy="369332"/>
          </a:xfrm>
          <a:prstGeom prst="rect">
            <a:avLst/>
          </a:prstGeom>
          <a:noFill/>
        </p:spPr>
        <p:txBody>
          <a:bodyPr wrap="square" rtlCol="0">
            <a:spAutoFit/>
          </a:bodyPr>
          <a:lstStyle/>
          <a:p>
            <a:pPr algn="ctr"/>
            <a:r>
              <a:rPr lang="en-US" dirty="0" smtClean="0">
                <a:latin typeface="Arial"/>
                <a:cs typeface="Arial"/>
              </a:rPr>
              <a:t>0</a:t>
            </a:r>
            <a:endParaRPr lang="en-US" dirty="0">
              <a:latin typeface="Arial"/>
              <a:cs typeface="Arial"/>
            </a:endParaRPr>
          </a:p>
        </p:txBody>
      </p:sp>
      <p:sp>
        <p:nvSpPr>
          <p:cNvPr id="17" name="TextBox 16"/>
          <p:cNvSpPr txBox="1"/>
          <p:nvPr/>
        </p:nvSpPr>
        <p:spPr>
          <a:xfrm>
            <a:off x="3903930" y="1361907"/>
            <a:ext cx="410830" cy="369332"/>
          </a:xfrm>
          <a:prstGeom prst="rect">
            <a:avLst/>
          </a:prstGeom>
          <a:noFill/>
        </p:spPr>
        <p:txBody>
          <a:bodyPr wrap="square" rtlCol="0">
            <a:spAutoFit/>
          </a:bodyPr>
          <a:lstStyle/>
          <a:p>
            <a:pPr algn="ctr"/>
            <a:r>
              <a:rPr lang="en-US" dirty="0" smtClean="0">
                <a:latin typeface="Arial"/>
                <a:cs typeface="Arial"/>
              </a:rPr>
              <a:t>2</a:t>
            </a:r>
            <a:endParaRPr lang="en-US" dirty="0">
              <a:latin typeface="Arial"/>
              <a:cs typeface="Arial"/>
            </a:endParaRPr>
          </a:p>
        </p:txBody>
      </p:sp>
      <p:sp>
        <p:nvSpPr>
          <p:cNvPr id="18" name="TextBox 17"/>
          <p:cNvSpPr txBox="1"/>
          <p:nvPr/>
        </p:nvSpPr>
        <p:spPr>
          <a:xfrm>
            <a:off x="4700799" y="1361907"/>
            <a:ext cx="410830" cy="369332"/>
          </a:xfrm>
          <a:prstGeom prst="rect">
            <a:avLst/>
          </a:prstGeom>
          <a:noFill/>
        </p:spPr>
        <p:txBody>
          <a:bodyPr wrap="square" rtlCol="0">
            <a:spAutoFit/>
          </a:bodyPr>
          <a:lstStyle/>
          <a:p>
            <a:pPr algn="ctr"/>
            <a:r>
              <a:rPr lang="en-US" dirty="0">
                <a:latin typeface="Arial"/>
                <a:cs typeface="Arial"/>
              </a:rPr>
              <a:t>4</a:t>
            </a:r>
          </a:p>
        </p:txBody>
      </p:sp>
      <p:sp>
        <p:nvSpPr>
          <p:cNvPr id="19" name="TextBox 18"/>
          <p:cNvSpPr txBox="1"/>
          <p:nvPr/>
        </p:nvSpPr>
        <p:spPr>
          <a:xfrm>
            <a:off x="5435226" y="1361907"/>
            <a:ext cx="410830" cy="369332"/>
          </a:xfrm>
          <a:prstGeom prst="rect">
            <a:avLst/>
          </a:prstGeom>
          <a:noFill/>
        </p:spPr>
        <p:txBody>
          <a:bodyPr wrap="square" rtlCol="0">
            <a:spAutoFit/>
          </a:bodyPr>
          <a:lstStyle/>
          <a:p>
            <a:pPr algn="ctr"/>
            <a:r>
              <a:rPr lang="en-US" dirty="0" smtClean="0">
                <a:latin typeface="Arial"/>
                <a:cs typeface="Arial"/>
              </a:rPr>
              <a:t>6</a:t>
            </a:r>
            <a:endParaRPr lang="en-US" dirty="0">
              <a:latin typeface="Arial"/>
              <a:cs typeface="Arial"/>
            </a:endParaRPr>
          </a:p>
        </p:txBody>
      </p:sp>
      <p:sp>
        <p:nvSpPr>
          <p:cNvPr id="20" name="TextBox 19"/>
          <p:cNvSpPr txBox="1"/>
          <p:nvPr/>
        </p:nvSpPr>
        <p:spPr>
          <a:xfrm>
            <a:off x="6132373" y="1361907"/>
            <a:ext cx="410830" cy="369332"/>
          </a:xfrm>
          <a:prstGeom prst="rect">
            <a:avLst/>
          </a:prstGeom>
          <a:noFill/>
        </p:spPr>
        <p:txBody>
          <a:bodyPr wrap="square" lIns="0" rIns="0" rtlCol="0">
            <a:spAutoFit/>
          </a:bodyPr>
          <a:lstStyle/>
          <a:p>
            <a:pPr algn="ctr"/>
            <a:r>
              <a:rPr lang="en-US" dirty="0" smtClean="0">
                <a:latin typeface="Arial"/>
                <a:cs typeface="Arial"/>
              </a:rPr>
              <a:t>8</a:t>
            </a:r>
            <a:endParaRPr lang="en-US" dirty="0">
              <a:latin typeface="Arial"/>
              <a:cs typeface="Arial"/>
            </a:endParaRPr>
          </a:p>
        </p:txBody>
      </p:sp>
      <p:sp>
        <p:nvSpPr>
          <p:cNvPr id="21" name="TextBox 20"/>
          <p:cNvSpPr txBox="1"/>
          <p:nvPr/>
        </p:nvSpPr>
        <p:spPr>
          <a:xfrm>
            <a:off x="6906091" y="1361907"/>
            <a:ext cx="410830" cy="369332"/>
          </a:xfrm>
          <a:prstGeom prst="rect">
            <a:avLst/>
          </a:prstGeom>
          <a:noFill/>
        </p:spPr>
        <p:txBody>
          <a:bodyPr wrap="square" lIns="0" rIns="0" rtlCol="0">
            <a:spAutoFit/>
          </a:bodyPr>
          <a:lstStyle/>
          <a:p>
            <a:pPr algn="ctr"/>
            <a:r>
              <a:rPr lang="en-US" dirty="0" smtClean="0">
                <a:latin typeface="Arial"/>
                <a:cs typeface="Arial"/>
              </a:rPr>
              <a:t>10</a:t>
            </a:r>
            <a:endParaRPr lang="en-US" dirty="0">
              <a:latin typeface="Arial"/>
              <a:cs typeface="Arial"/>
            </a:endParaRPr>
          </a:p>
        </p:txBody>
      </p:sp>
      <p:sp>
        <p:nvSpPr>
          <p:cNvPr id="22" name="TextBox 21"/>
          <p:cNvSpPr txBox="1"/>
          <p:nvPr/>
        </p:nvSpPr>
        <p:spPr>
          <a:xfrm>
            <a:off x="7686419" y="1361907"/>
            <a:ext cx="410830" cy="369332"/>
          </a:xfrm>
          <a:prstGeom prst="rect">
            <a:avLst/>
          </a:prstGeom>
          <a:noFill/>
        </p:spPr>
        <p:txBody>
          <a:bodyPr wrap="square" lIns="0" rIns="0" rtlCol="0">
            <a:spAutoFit/>
          </a:bodyPr>
          <a:lstStyle/>
          <a:p>
            <a:pPr algn="ctr"/>
            <a:r>
              <a:rPr lang="en-US" dirty="0" smtClean="0">
                <a:latin typeface="Arial"/>
                <a:cs typeface="Arial"/>
              </a:rPr>
              <a:t>12</a:t>
            </a:r>
            <a:endParaRPr lang="en-US" dirty="0">
              <a:latin typeface="Arial"/>
              <a:cs typeface="Arial"/>
            </a:endParaRPr>
          </a:p>
        </p:txBody>
      </p:sp>
      <p:sp>
        <p:nvSpPr>
          <p:cNvPr id="23" name="TextBox 22"/>
          <p:cNvSpPr txBox="1"/>
          <p:nvPr/>
        </p:nvSpPr>
        <p:spPr>
          <a:xfrm>
            <a:off x="8304822" y="1361907"/>
            <a:ext cx="605828" cy="369332"/>
          </a:xfrm>
          <a:prstGeom prst="rect">
            <a:avLst/>
          </a:prstGeom>
          <a:noFill/>
        </p:spPr>
        <p:txBody>
          <a:bodyPr wrap="square" lIns="0" rIns="0" rtlCol="0">
            <a:spAutoFit/>
          </a:bodyPr>
          <a:lstStyle/>
          <a:p>
            <a:pPr algn="ctr"/>
            <a:r>
              <a:rPr lang="en-US" dirty="0" smtClean="0">
                <a:latin typeface="Arial"/>
                <a:cs typeface="Arial"/>
              </a:rPr>
              <a:t>14</a:t>
            </a:r>
            <a:endParaRPr lang="en-US" dirty="0">
              <a:latin typeface="Arial"/>
              <a:cs typeface="Arial"/>
            </a:endParaRPr>
          </a:p>
        </p:txBody>
      </p:sp>
    </p:spTree>
    <p:extLst>
      <p:ext uri="{BB962C8B-B14F-4D97-AF65-F5344CB8AC3E}">
        <p14:creationId xmlns:p14="http://schemas.microsoft.com/office/powerpoint/2010/main" val="832244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duotone>
              <a:schemeClr val="accent4">
                <a:shade val="45000"/>
                <a:satMod val="135000"/>
              </a:schemeClr>
              <a:prstClr val="white"/>
            </a:duotone>
          </a:blip>
          <a:srcRect/>
          <a:stretch/>
        </p:blipFill>
        <p:spPr>
          <a:xfrm>
            <a:off x="1335496" y="1285896"/>
            <a:ext cx="6864350" cy="3227388"/>
          </a:xfrm>
          <a:prstGeom prst="rect">
            <a:avLst/>
          </a:prstGeom>
          <a:noFill/>
          <a:ln>
            <a:noFill/>
          </a:ln>
        </p:spPr>
      </p:pic>
      <p:sp>
        <p:nvSpPr>
          <p:cNvPr id="4" name="Title 3"/>
          <p:cNvSpPr>
            <a:spLocks noGrp="1"/>
          </p:cNvSpPr>
          <p:nvPr>
            <p:ph type="title"/>
          </p:nvPr>
        </p:nvSpPr>
        <p:spPr>
          <a:xfrm>
            <a:off x="113722" y="149918"/>
            <a:ext cx="9030278" cy="474445"/>
          </a:xfrm>
        </p:spPr>
        <p:txBody>
          <a:bodyPr/>
          <a:lstStyle/>
          <a:p>
            <a:pPr lvl="0"/>
            <a:r>
              <a:rPr lang="en-US" dirty="0" smtClean="0"/>
              <a:t>Applications Must Now be Architected as Scalable, Resilient, and Easy to Manage Systems</a:t>
            </a:r>
            <a:endParaRPr lang="en-US" dirty="0"/>
          </a:p>
        </p:txBody>
      </p:sp>
      <p:sp>
        <p:nvSpPr>
          <p:cNvPr id="6" name="TextBox 5"/>
          <p:cNvSpPr txBox="1"/>
          <p:nvPr/>
        </p:nvSpPr>
        <p:spPr>
          <a:xfrm>
            <a:off x="6933494" y="1664917"/>
            <a:ext cx="1904300" cy="646331"/>
          </a:xfrm>
          <a:prstGeom prst="rect">
            <a:avLst/>
          </a:prstGeom>
          <a:noFill/>
        </p:spPr>
        <p:txBody>
          <a:bodyPr wrap="none" rtlCol="0">
            <a:spAutoFit/>
          </a:bodyPr>
          <a:lstStyle/>
          <a:p>
            <a:pPr algn="ctr"/>
            <a:r>
              <a:rPr lang="en-US" dirty="0" smtClean="0">
                <a:solidFill>
                  <a:srgbClr val="F16F3B"/>
                </a:solidFill>
                <a:latin typeface="Chalkboard"/>
                <a:cs typeface="Chalkboard"/>
              </a:rPr>
              <a:t>Loosely Coupled</a:t>
            </a:r>
          </a:p>
          <a:p>
            <a:pPr algn="ctr"/>
            <a:r>
              <a:rPr lang="en-US" dirty="0" smtClean="0">
                <a:solidFill>
                  <a:srgbClr val="F16F3B"/>
                </a:solidFill>
                <a:latin typeface="Chalkboard"/>
                <a:cs typeface="Chalkboard"/>
              </a:rPr>
              <a:t>Services</a:t>
            </a:r>
          </a:p>
        </p:txBody>
      </p:sp>
      <p:sp>
        <p:nvSpPr>
          <p:cNvPr id="8" name="TextBox 7"/>
          <p:cNvSpPr txBox="1"/>
          <p:nvPr/>
        </p:nvSpPr>
        <p:spPr>
          <a:xfrm>
            <a:off x="0" y="1669315"/>
            <a:ext cx="1871615" cy="646331"/>
          </a:xfrm>
          <a:prstGeom prst="rect">
            <a:avLst/>
          </a:prstGeom>
          <a:noFill/>
        </p:spPr>
        <p:txBody>
          <a:bodyPr wrap="square" rtlCol="0">
            <a:spAutoFit/>
          </a:bodyPr>
          <a:lstStyle/>
          <a:p>
            <a:pPr algn="ctr"/>
            <a:r>
              <a:rPr lang="en-US" dirty="0" smtClean="0">
                <a:solidFill>
                  <a:schemeClr val="accent3"/>
                </a:solidFill>
                <a:latin typeface="Chalkboard"/>
                <a:cs typeface="Chalkboard"/>
              </a:rPr>
              <a:t>Tightly Coupled</a:t>
            </a:r>
          </a:p>
          <a:p>
            <a:pPr algn="ctr"/>
            <a:r>
              <a:rPr lang="en-US" dirty="0" smtClean="0">
                <a:solidFill>
                  <a:schemeClr val="accent3"/>
                </a:solidFill>
                <a:latin typeface="Chalkboard"/>
                <a:cs typeface="Chalkboard"/>
              </a:rPr>
              <a:t>Services</a:t>
            </a:r>
          </a:p>
        </p:txBody>
      </p:sp>
    </p:spTree>
    <p:extLst>
      <p:ext uri="{BB962C8B-B14F-4D97-AF65-F5344CB8AC3E}">
        <p14:creationId xmlns:p14="http://schemas.microsoft.com/office/powerpoint/2010/main" val="41036875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C7B70"/>
                </a:solidFill>
              </a:rPr>
              <a:t>One-Size-Fits-All Methodologies have become an Anti-pattern to the Business</a:t>
            </a:r>
            <a:endParaRPr lang="en-US" dirty="0">
              <a:solidFill>
                <a:srgbClr val="1C7B70"/>
              </a:solidFill>
            </a:endParaRPr>
          </a:p>
        </p:txBody>
      </p:sp>
      <p:grpSp>
        <p:nvGrpSpPr>
          <p:cNvPr id="4" name="Group 3"/>
          <p:cNvGrpSpPr/>
          <p:nvPr/>
        </p:nvGrpSpPr>
        <p:grpSpPr>
          <a:xfrm>
            <a:off x="1199444" y="1467555"/>
            <a:ext cx="3930485" cy="1973285"/>
            <a:chOff x="2123042" y="1659503"/>
            <a:chExt cx="3567184" cy="1316937"/>
          </a:xfrm>
        </p:grpSpPr>
        <p:grpSp>
          <p:nvGrpSpPr>
            <p:cNvPr id="5" name="Group 265"/>
            <p:cNvGrpSpPr/>
            <p:nvPr/>
          </p:nvGrpSpPr>
          <p:grpSpPr>
            <a:xfrm>
              <a:off x="2902088" y="1659503"/>
              <a:ext cx="2788138" cy="1316937"/>
              <a:chOff x="-90121" y="0"/>
              <a:chExt cx="2788136" cy="1316934"/>
            </a:xfrm>
          </p:grpSpPr>
          <p:sp>
            <p:nvSpPr>
              <p:cNvPr id="8" name="Shape 257"/>
              <p:cNvSpPr/>
              <p:nvPr/>
            </p:nvSpPr>
            <p:spPr>
              <a:xfrm>
                <a:off x="-90121" y="0"/>
                <a:ext cx="2788136" cy="1316934"/>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9" name="Group 264"/>
              <p:cNvGrpSpPr/>
              <p:nvPr/>
            </p:nvGrpSpPr>
            <p:grpSpPr>
              <a:xfrm>
                <a:off x="53089" y="61726"/>
                <a:ext cx="2528091" cy="1193483"/>
                <a:chOff x="0" y="0"/>
                <a:chExt cx="2528089" cy="1193482"/>
              </a:xfrm>
            </p:grpSpPr>
            <p:sp>
              <p:nvSpPr>
                <p:cNvPr id="10"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Data Access</a:t>
                  </a:r>
                </a:p>
              </p:txBody>
            </p:sp>
            <p:sp>
              <p:nvSpPr>
                <p:cNvPr id="11" name="Shape 259"/>
                <p:cNvSpPr/>
                <p:nvPr/>
              </p:nvSpPr>
              <p:spPr>
                <a:xfrm>
                  <a:off x="3380" y="408483"/>
                  <a:ext cx="137400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Service</a:t>
                  </a:r>
                  <a:endParaRPr sz="1800" dirty="0">
                    <a:solidFill>
                      <a:srgbClr val="FFFFFF"/>
                    </a:solidFill>
                  </a:endParaRPr>
                </a:p>
              </p:txBody>
            </p:sp>
            <p:sp>
              <p:nvSpPr>
                <p:cNvPr id="12" name="Shape 260"/>
                <p:cNvSpPr/>
                <p:nvPr/>
              </p:nvSpPr>
              <p:spPr>
                <a:xfrm>
                  <a:off x="20902"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HTML</a:t>
                  </a:r>
                  <a:endParaRPr sz="2400" dirty="0">
                    <a:solidFill>
                      <a:srgbClr val="FFFFFF"/>
                    </a:solidFill>
                  </a:endParaRPr>
                </a:p>
              </p:txBody>
            </p:sp>
            <p:sp>
              <p:nvSpPr>
                <p:cNvPr id="13" name="Shape 261"/>
                <p:cNvSpPr/>
                <p:nvPr/>
              </p:nvSpPr>
              <p:spPr>
                <a:xfrm>
                  <a:off x="870166"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Java</a:t>
                  </a:r>
                  <a:endParaRPr lang="en-US" sz="1800" dirty="0" smtClean="0">
                    <a:solidFill>
                      <a:srgbClr val="FFFFFF"/>
                    </a:solidFill>
                  </a:endParaRPr>
                </a:p>
                <a:p>
                  <a:pPr lvl="0">
                    <a:defRPr sz="1800">
                      <a:solidFill>
                        <a:srgbClr val="000000"/>
                      </a:solidFill>
                    </a:defRPr>
                  </a:pPr>
                  <a:r>
                    <a:rPr sz="1800" dirty="0" smtClean="0">
                      <a:solidFill>
                        <a:srgbClr val="FFFFFF"/>
                      </a:solidFill>
                    </a:rPr>
                    <a:t>Script</a:t>
                  </a:r>
                  <a:endParaRPr sz="1800" dirty="0">
                    <a:solidFill>
                      <a:srgbClr val="FFFFFF"/>
                    </a:solidFill>
                  </a:endParaRPr>
                </a:p>
              </p:txBody>
            </p:sp>
            <p:sp>
              <p:nvSpPr>
                <p:cNvPr id="14" name="Shape 262"/>
                <p:cNvSpPr/>
                <p:nvPr/>
              </p:nvSpPr>
              <p:spPr>
                <a:xfrm>
                  <a:off x="1719431" y="5307"/>
                  <a:ext cx="808658" cy="367573"/>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MVC</a:t>
                  </a:r>
                </a:p>
              </p:txBody>
            </p:sp>
            <p:sp>
              <p:nvSpPr>
                <p:cNvPr id="15" name="Shape 263"/>
                <p:cNvSpPr/>
                <p:nvPr/>
              </p:nvSpPr>
              <p:spPr>
                <a:xfrm>
                  <a:off x="1563676" y="408483"/>
                  <a:ext cx="96441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Service</a:t>
                  </a:r>
                  <a:endParaRPr sz="1200" dirty="0">
                    <a:solidFill>
                      <a:srgbClr val="FFFFFF"/>
                    </a:solidFill>
                  </a:endParaRPr>
                </a:p>
              </p:txBody>
            </p:sp>
          </p:grpSp>
        </p:grpSp>
        <p:sp>
          <p:nvSpPr>
            <p:cNvPr id="6" name="Shape 270"/>
            <p:cNvSpPr/>
            <p:nvPr/>
          </p:nvSpPr>
          <p:spPr>
            <a:xfrm flipH="1">
              <a:off x="2597067" y="2339219"/>
              <a:ext cx="305021"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7" name="Picture 6"/>
            <p:cNvPicPr>
              <a:picLocks noChangeAspect="1"/>
            </p:cNvPicPr>
            <p:nvPr/>
          </p:nvPicPr>
          <p:blipFill>
            <a:blip r:embed="rId2">
              <a:duotone>
                <a:schemeClr val="bg2">
                  <a:shade val="45000"/>
                  <a:satMod val="135000"/>
                </a:schemeClr>
                <a:prstClr val="white"/>
              </a:duotone>
            </a:blip>
            <a:stretch>
              <a:fillRect/>
            </a:stretch>
          </p:blipFill>
          <p:spPr>
            <a:xfrm>
              <a:off x="2123042" y="2129713"/>
              <a:ext cx="474025" cy="448898"/>
            </a:xfrm>
            <a:prstGeom prst="rect">
              <a:avLst/>
            </a:prstGeom>
          </p:spPr>
        </p:pic>
      </p:grpSp>
      <p:sp>
        <p:nvSpPr>
          <p:cNvPr id="16" name="Rectangle 15"/>
          <p:cNvSpPr/>
          <p:nvPr/>
        </p:nvSpPr>
        <p:spPr>
          <a:xfrm>
            <a:off x="1659591" y="4145740"/>
            <a:ext cx="4941201" cy="400110"/>
          </a:xfrm>
          <a:prstGeom prst="rect">
            <a:avLst/>
          </a:prstGeom>
        </p:spPr>
        <p:txBody>
          <a:bodyPr wrap="none">
            <a:spAutoFit/>
          </a:bodyPr>
          <a:lstStyle/>
          <a:p>
            <a:r>
              <a:rPr lang="en-US" sz="2000" dirty="0" smtClean="0">
                <a:solidFill>
                  <a:srgbClr val="4D4D4D"/>
                </a:solidFill>
              </a:rPr>
              <a:t>&gt; 2 Pizzas Per Project = Too Many Pizzas</a:t>
            </a:r>
            <a:endParaRPr lang="en-US" sz="2000" dirty="0">
              <a:solidFill>
                <a:srgbClr val="4D4D4D"/>
              </a:solidFill>
            </a:endParaRPr>
          </a:p>
        </p:txBody>
      </p:sp>
      <p:grpSp>
        <p:nvGrpSpPr>
          <p:cNvPr id="42" name="Group 41"/>
          <p:cNvGrpSpPr/>
          <p:nvPr/>
        </p:nvGrpSpPr>
        <p:grpSpPr>
          <a:xfrm>
            <a:off x="5817287" y="1359538"/>
            <a:ext cx="1965731" cy="2412875"/>
            <a:chOff x="6492493" y="1371205"/>
            <a:chExt cx="2410343" cy="2619932"/>
          </a:xfrm>
        </p:grpSpPr>
        <p:pic>
          <p:nvPicPr>
            <p:cNvPr id="17" name="Picture 1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371205"/>
              <a:ext cx="595782" cy="595782"/>
            </a:xfrm>
            <a:prstGeom prst="rect">
              <a:avLst/>
            </a:prstGeom>
          </p:spPr>
        </p:pic>
        <p:pic>
          <p:nvPicPr>
            <p:cNvPr id="18" name="Picture 1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371205"/>
              <a:ext cx="595782" cy="595782"/>
            </a:xfrm>
            <a:prstGeom prst="rect">
              <a:avLst/>
            </a:prstGeom>
          </p:spPr>
        </p:pic>
        <p:pic>
          <p:nvPicPr>
            <p:cNvPr id="19" name="Picture 1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371205"/>
              <a:ext cx="595782" cy="595782"/>
            </a:xfrm>
            <a:prstGeom prst="rect">
              <a:avLst/>
            </a:prstGeom>
          </p:spPr>
        </p:pic>
        <p:pic>
          <p:nvPicPr>
            <p:cNvPr id="20" name="Picture 1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371205"/>
              <a:ext cx="595782" cy="595782"/>
            </a:xfrm>
            <a:prstGeom prst="rect">
              <a:avLst/>
            </a:prstGeom>
          </p:spPr>
        </p:pic>
        <p:pic>
          <p:nvPicPr>
            <p:cNvPr id="21" name="Picture 2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883744"/>
              <a:ext cx="595782" cy="595782"/>
            </a:xfrm>
            <a:prstGeom prst="rect">
              <a:avLst/>
            </a:prstGeom>
          </p:spPr>
        </p:pic>
        <p:pic>
          <p:nvPicPr>
            <p:cNvPr id="22" name="Picture 2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904809"/>
              <a:ext cx="595782" cy="595782"/>
            </a:xfrm>
            <a:prstGeom prst="rect">
              <a:avLst/>
            </a:prstGeom>
          </p:spPr>
        </p:pic>
        <p:pic>
          <p:nvPicPr>
            <p:cNvPr id="23" name="Picture 2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904543"/>
              <a:ext cx="595782" cy="595782"/>
            </a:xfrm>
            <a:prstGeom prst="rect">
              <a:avLst/>
            </a:prstGeom>
          </p:spPr>
        </p:pic>
        <p:pic>
          <p:nvPicPr>
            <p:cNvPr id="24" name="Picture 2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883744"/>
              <a:ext cx="595782" cy="595782"/>
            </a:xfrm>
            <a:prstGeom prst="rect">
              <a:avLst/>
            </a:prstGeom>
          </p:spPr>
        </p:pic>
        <p:pic>
          <p:nvPicPr>
            <p:cNvPr id="25" name="Picture 2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2362871"/>
              <a:ext cx="595782" cy="595782"/>
            </a:xfrm>
            <a:prstGeom prst="rect">
              <a:avLst/>
            </a:prstGeom>
          </p:spPr>
        </p:pic>
        <p:pic>
          <p:nvPicPr>
            <p:cNvPr id="26" name="Picture 2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2383936"/>
              <a:ext cx="595782" cy="595782"/>
            </a:xfrm>
            <a:prstGeom prst="rect">
              <a:avLst/>
            </a:prstGeom>
          </p:spPr>
        </p:pic>
        <p:pic>
          <p:nvPicPr>
            <p:cNvPr id="27" name="Picture 2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2383936"/>
              <a:ext cx="595782" cy="595782"/>
            </a:xfrm>
            <a:prstGeom prst="rect">
              <a:avLst/>
            </a:prstGeom>
          </p:spPr>
        </p:pic>
        <p:pic>
          <p:nvPicPr>
            <p:cNvPr id="28" name="Picture 2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383936"/>
              <a:ext cx="595782" cy="595782"/>
            </a:xfrm>
            <a:prstGeom prst="rect">
              <a:avLst/>
            </a:prstGeom>
          </p:spPr>
        </p:pic>
        <p:pic>
          <p:nvPicPr>
            <p:cNvPr id="29" name="Picture 2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637" y="2862595"/>
              <a:ext cx="595782" cy="595782"/>
            </a:xfrm>
            <a:prstGeom prst="rect">
              <a:avLst/>
            </a:prstGeom>
          </p:spPr>
        </p:pic>
        <p:pic>
          <p:nvPicPr>
            <p:cNvPr id="30" name="Picture 2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419" y="2874588"/>
              <a:ext cx="595782" cy="595782"/>
            </a:xfrm>
            <a:prstGeom prst="rect">
              <a:avLst/>
            </a:prstGeom>
          </p:spPr>
        </p:pic>
        <p:pic>
          <p:nvPicPr>
            <p:cNvPr id="31" name="Picture 3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2874322"/>
              <a:ext cx="595782" cy="595782"/>
            </a:xfrm>
            <a:prstGeom prst="rect">
              <a:avLst/>
            </a:prstGeom>
          </p:spPr>
        </p:pic>
        <p:pic>
          <p:nvPicPr>
            <p:cNvPr id="32" name="Picture 3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889809"/>
              <a:ext cx="595782" cy="595782"/>
            </a:xfrm>
            <a:prstGeom prst="rect">
              <a:avLst/>
            </a:prstGeom>
          </p:spPr>
        </p:pic>
        <p:pic>
          <p:nvPicPr>
            <p:cNvPr id="33" name="Picture 3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493" y="3377212"/>
              <a:ext cx="595782" cy="595782"/>
            </a:xfrm>
            <a:prstGeom prst="rect">
              <a:avLst/>
            </a:prstGeom>
          </p:spPr>
        </p:pic>
        <p:pic>
          <p:nvPicPr>
            <p:cNvPr id="34" name="Picture 3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3380134"/>
              <a:ext cx="595782" cy="595782"/>
            </a:xfrm>
            <a:prstGeom prst="rect">
              <a:avLst/>
            </a:prstGeom>
          </p:spPr>
        </p:pic>
        <p:pic>
          <p:nvPicPr>
            <p:cNvPr id="35" name="Picture 3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3379869"/>
              <a:ext cx="595782" cy="595782"/>
            </a:xfrm>
            <a:prstGeom prst="rect">
              <a:avLst/>
            </a:prstGeom>
          </p:spPr>
        </p:pic>
        <p:pic>
          <p:nvPicPr>
            <p:cNvPr id="36" name="Picture 3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3395355"/>
              <a:ext cx="595782" cy="595782"/>
            </a:xfrm>
            <a:prstGeom prst="rect">
              <a:avLst/>
            </a:prstGeom>
          </p:spPr>
        </p:pic>
      </p:grpSp>
      <p:sp>
        <p:nvSpPr>
          <p:cNvPr id="37" name="TextBox 36"/>
          <p:cNvSpPr txBox="1"/>
          <p:nvPr/>
        </p:nvSpPr>
        <p:spPr>
          <a:xfrm>
            <a:off x="2726770" y="1784472"/>
            <a:ext cx="626261" cy="1224045"/>
          </a:xfrm>
          <a:prstGeom prst="rect">
            <a:avLst/>
          </a:prstGeom>
          <a:noFill/>
        </p:spPr>
        <p:txBody>
          <a:bodyPr wrap="square" rtlCol="0">
            <a:spAutoFit/>
          </a:bodyPr>
          <a:lstStyle/>
          <a:p>
            <a:r>
              <a:rPr lang="en-US" sz="7200" dirty="0" smtClean="0">
                <a:solidFill>
                  <a:srgbClr val="FF0000"/>
                </a:solidFill>
              </a:rPr>
              <a:t>X</a:t>
            </a:r>
            <a:endParaRPr lang="en-US" sz="7200" dirty="0">
              <a:solidFill>
                <a:srgbClr val="FF0000"/>
              </a:solidFill>
            </a:endParaRPr>
          </a:p>
        </p:txBody>
      </p:sp>
      <p:sp>
        <p:nvSpPr>
          <p:cNvPr id="41" name="TextBox 40"/>
          <p:cNvSpPr txBox="1"/>
          <p:nvPr/>
        </p:nvSpPr>
        <p:spPr>
          <a:xfrm>
            <a:off x="2892985" y="808764"/>
            <a:ext cx="1921448" cy="3154710"/>
          </a:xfrm>
          <a:prstGeom prst="rect">
            <a:avLst/>
          </a:prstGeom>
          <a:noFill/>
        </p:spPr>
        <p:txBody>
          <a:bodyPr wrap="square" rtlCol="0">
            <a:spAutoFit/>
          </a:bodyPr>
          <a:lstStyle/>
          <a:p>
            <a:r>
              <a:rPr lang="en-US" sz="19900" dirty="0" smtClean="0">
                <a:solidFill>
                  <a:srgbClr val="FF0000"/>
                </a:solidFill>
              </a:rPr>
              <a:t>X</a:t>
            </a:r>
            <a:endParaRPr lang="en-US" sz="19900" dirty="0">
              <a:solidFill>
                <a:srgbClr val="FF0000"/>
              </a:solidFill>
            </a:endParaRPr>
          </a:p>
        </p:txBody>
      </p:sp>
      <p:sp>
        <p:nvSpPr>
          <p:cNvPr id="43" name="Rectangle 42"/>
          <p:cNvSpPr/>
          <p:nvPr/>
        </p:nvSpPr>
        <p:spPr>
          <a:xfrm>
            <a:off x="2602891" y="3490179"/>
            <a:ext cx="1911213" cy="307777"/>
          </a:xfrm>
          <a:prstGeom prst="rect">
            <a:avLst/>
          </a:prstGeom>
        </p:spPr>
        <p:txBody>
          <a:bodyPr wrap="none">
            <a:spAutoFit/>
          </a:bodyPr>
          <a:lstStyle/>
          <a:p>
            <a:pPr algn="ctr"/>
            <a:r>
              <a:rPr lang="en-US" sz="1400" dirty="0" smtClean="0">
                <a:solidFill>
                  <a:schemeClr val="bg2"/>
                </a:solidFill>
              </a:rPr>
              <a:t>Monolithic Application</a:t>
            </a:r>
            <a:endParaRPr lang="en-US" sz="1400" dirty="0">
              <a:solidFill>
                <a:schemeClr val="bg2"/>
              </a:solidFill>
            </a:endParaRPr>
          </a:p>
        </p:txBody>
      </p:sp>
    </p:spTree>
    <p:extLst>
      <p:ext uri="{BB962C8B-B14F-4D97-AF65-F5344CB8AC3E}">
        <p14:creationId xmlns:p14="http://schemas.microsoft.com/office/powerpoint/2010/main" val="28350581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dissolv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par>
                                <p:cTn id="17" presetID="2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7"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16201" y="1375880"/>
            <a:ext cx="1248114" cy="1761020"/>
            <a:chOff x="5812606" y="1032464"/>
            <a:chExt cx="1248114" cy="1761020"/>
          </a:xfrm>
        </p:grpSpPr>
        <p:grpSp>
          <p:nvGrpSpPr>
            <p:cNvPr id="5" name="Group 4"/>
            <p:cNvGrpSpPr/>
            <p:nvPr/>
          </p:nvGrpSpPr>
          <p:grpSpPr>
            <a:xfrm>
              <a:off x="5812606" y="1032464"/>
              <a:ext cx="1248114" cy="630695"/>
              <a:chOff x="4982595" y="1750365"/>
              <a:chExt cx="1248114" cy="630695"/>
            </a:xfrm>
          </p:grpSpPr>
          <p:pic>
            <p:nvPicPr>
              <p:cNvPr id="7" name="pasted-image.pdf"/>
              <p:cNvPicPr/>
              <p:nvPr/>
            </p:nvPicPr>
            <p:blipFill>
              <a:blip r:embed="rId2">
                <a:extLst/>
              </a:blip>
              <a:stretch>
                <a:fillRect/>
              </a:stretch>
            </p:blipFill>
            <p:spPr>
              <a:xfrm rot="10800000" flipH="1">
                <a:off x="4982595" y="1968395"/>
                <a:ext cx="489084" cy="412665"/>
              </a:xfrm>
              <a:prstGeom prst="rect">
                <a:avLst/>
              </a:prstGeom>
              <a:ln w="12700">
                <a:miter lim="400000"/>
              </a:ln>
            </p:spPr>
          </p:pic>
          <p:pic>
            <p:nvPicPr>
              <p:cNvPr id="8" name="pasted-image.pdf"/>
              <p:cNvPicPr/>
              <p:nvPr/>
            </p:nvPicPr>
            <p:blipFill>
              <a:blip r:embed="rId2">
                <a:extLst/>
              </a:blip>
              <a:stretch>
                <a:fillRect/>
              </a:stretch>
            </p:blipFill>
            <p:spPr>
              <a:xfrm rot="10800000" flipH="1">
                <a:off x="5367033" y="1750365"/>
                <a:ext cx="489085" cy="412665"/>
              </a:xfrm>
              <a:prstGeom prst="rect">
                <a:avLst/>
              </a:prstGeom>
              <a:ln w="12700">
                <a:miter lim="400000"/>
              </a:ln>
            </p:spPr>
          </p:pic>
          <p:pic>
            <p:nvPicPr>
              <p:cNvPr id="9" name="pasted-image.pdf"/>
              <p:cNvPicPr/>
              <p:nvPr/>
            </p:nvPicPr>
            <p:blipFill>
              <a:blip r:embed="rId2">
                <a:extLst/>
              </a:blip>
              <a:stretch>
                <a:fillRect/>
              </a:stretch>
            </p:blipFill>
            <p:spPr>
              <a:xfrm rot="10800000" flipH="1">
                <a:off x="5741625" y="1967147"/>
                <a:ext cx="489084" cy="412665"/>
              </a:xfrm>
              <a:prstGeom prst="rect">
                <a:avLst/>
              </a:prstGeom>
              <a:ln w="12700">
                <a:miter lim="400000"/>
              </a:ln>
            </p:spPr>
          </p:pic>
        </p:grpSp>
        <p:sp>
          <p:nvSpPr>
            <p:cNvPr id="6" name="Shape 306"/>
            <p:cNvSpPr/>
            <p:nvPr/>
          </p:nvSpPr>
          <p:spPr>
            <a:xfrm rot="5400000">
              <a:off x="5982877" y="2082864"/>
              <a:ext cx="1082686" cy="33855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dirty="0" smtClean="0">
                  <a:solidFill>
                    <a:srgbClr val="0A6258"/>
                  </a:solidFill>
                  <a:uFill>
                    <a:solidFill>
                      <a:srgbClr val="4D4D4D"/>
                    </a:solidFill>
                  </a:uFill>
                </a:rPr>
                <a:t>…</a:t>
              </a:r>
              <a:r>
                <a:rPr lang="en-US" sz="2200" dirty="0" smtClean="0">
                  <a:solidFill>
                    <a:srgbClr val="0A6258"/>
                  </a:solidFill>
                  <a:uFill>
                    <a:solidFill>
                      <a:srgbClr val="4D4D4D"/>
                    </a:solidFill>
                  </a:uFill>
                </a:rPr>
                <a:t>..........</a:t>
              </a:r>
              <a:endParaRPr sz="2200" dirty="0">
                <a:solidFill>
                  <a:srgbClr val="0A6258"/>
                </a:solidFill>
                <a:uFill>
                  <a:solidFill>
                    <a:srgbClr val="4D4D4D"/>
                  </a:solidFill>
                </a:uFill>
              </a:endParaRPr>
            </a:p>
          </p:txBody>
        </p:sp>
      </p:grpSp>
      <p:grpSp>
        <p:nvGrpSpPr>
          <p:cNvPr id="10" name="Group 9"/>
          <p:cNvGrpSpPr/>
          <p:nvPr/>
        </p:nvGrpSpPr>
        <p:grpSpPr>
          <a:xfrm>
            <a:off x="5412762" y="2953980"/>
            <a:ext cx="1248114" cy="630695"/>
            <a:chOff x="4982595" y="3318098"/>
            <a:chExt cx="1248114" cy="630695"/>
          </a:xfrm>
        </p:grpSpPr>
        <p:pic>
          <p:nvPicPr>
            <p:cNvPr id="11" name="pasted-image.pdf"/>
            <p:cNvPicPr/>
            <p:nvPr/>
          </p:nvPicPr>
          <p:blipFill>
            <a:blip r:embed="rId2">
              <a:extLst/>
            </a:blip>
            <a:stretch>
              <a:fillRect/>
            </a:stretch>
          </p:blipFill>
          <p:spPr>
            <a:xfrm>
              <a:off x="4982595" y="3318098"/>
              <a:ext cx="489085" cy="412665"/>
            </a:xfrm>
            <a:prstGeom prst="rect">
              <a:avLst/>
            </a:prstGeom>
            <a:ln w="12700">
              <a:miter lim="400000"/>
            </a:ln>
          </p:spPr>
        </p:pic>
        <p:pic>
          <p:nvPicPr>
            <p:cNvPr id="12" name="pasted-image.pdf"/>
            <p:cNvPicPr/>
            <p:nvPr/>
          </p:nvPicPr>
          <p:blipFill>
            <a:blip r:embed="rId2">
              <a:extLst/>
            </a:blip>
            <a:stretch>
              <a:fillRect/>
            </a:stretch>
          </p:blipFill>
          <p:spPr>
            <a:xfrm>
              <a:off x="5367034" y="3536128"/>
              <a:ext cx="489084" cy="412665"/>
            </a:xfrm>
            <a:prstGeom prst="rect">
              <a:avLst/>
            </a:prstGeom>
            <a:ln w="12700">
              <a:miter lim="400000"/>
            </a:ln>
          </p:spPr>
        </p:pic>
        <p:pic>
          <p:nvPicPr>
            <p:cNvPr id="13" name="pasted-image.pdf"/>
            <p:cNvPicPr/>
            <p:nvPr/>
          </p:nvPicPr>
          <p:blipFill>
            <a:blip r:embed="rId2">
              <a:extLst/>
            </a:blip>
            <a:stretch>
              <a:fillRect/>
            </a:stretch>
          </p:blipFill>
          <p:spPr>
            <a:xfrm>
              <a:off x="5741625" y="3319346"/>
              <a:ext cx="489084" cy="412665"/>
            </a:xfrm>
            <a:prstGeom prst="rect">
              <a:avLst/>
            </a:prstGeom>
            <a:ln w="12700">
              <a:miter lim="400000"/>
            </a:ln>
          </p:spPr>
        </p:pic>
      </p:grpSp>
      <p:grpSp>
        <p:nvGrpSpPr>
          <p:cNvPr id="21" name="Group 20"/>
          <p:cNvGrpSpPr/>
          <p:nvPr/>
        </p:nvGrpSpPr>
        <p:grpSpPr>
          <a:xfrm>
            <a:off x="1420484" y="2887257"/>
            <a:ext cx="859529" cy="637175"/>
            <a:chOff x="915266" y="3264920"/>
            <a:chExt cx="859529" cy="637175"/>
          </a:xfrm>
        </p:grpSpPr>
        <p:pic>
          <p:nvPicPr>
            <p:cNvPr id="22" name="pasted-image.pdf"/>
            <p:cNvPicPr/>
            <p:nvPr/>
          </p:nvPicPr>
          <p:blipFill>
            <a:blip r:embed="rId3">
              <a:extLst/>
            </a:blip>
            <a:stretch>
              <a:fillRect/>
            </a:stretch>
          </p:blipFill>
          <p:spPr>
            <a:xfrm>
              <a:off x="915266" y="3264920"/>
              <a:ext cx="488752" cy="412385"/>
            </a:xfrm>
            <a:prstGeom prst="rect">
              <a:avLst/>
            </a:prstGeom>
            <a:ln w="12700">
              <a:miter lim="400000"/>
            </a:ln>
          </p:spPr>
        </p:pic>
        <p:pic>
          <p:nvPicPr>
            <p:cNvPr id="23" name="pasted-image.pdf"/>
            <p:cNvPicPr/>
            <p:nvPr/>
          </p:nvPicPr>
          <p:blipFill>
            <a:blip r:embed="rId3">
              <a:extLst/>
            </a:blip>
            <a:stretch>
              <a:fillRect/>
            </a:stretch>
          </p:blipFill>
          <p:spPr>
            <a:xfrm>
              <a:off x="1286043" y="3489710"/>
              <a:ext cx="488752" cy="412385"/>
            </a:xfrm>
            <a:prstGeom prst="rect">
              <a:avLst/>
            </a:prstGeom>
            <a:ln w="12700">
              <a:miter lim="400000"/>
            </a:ln>
          </p:spPr>
        </p:pic>
      </p:grpSp>
      <p:grpSp>
        <p:nvGrpSpPr>
          <p:cNvPr id="27" name="Group 26"/>
          <p:cNvGrpSpPr/>
          <p:nvPr/>
        </p:nvGrpSpPr>
        <p:grpSpPr>
          <a:xfrm>
            <a:off x="1653806" y="1944598"/>
            <a:ext cx="1476079" cy="942659"/>
            <a:chOff x="1598654" y="1691898"/>
            <a:chExt cx="1476079" cy="942659"/>
          </a:xfrm>
        </p:grpSpPr>
        <p:grpSp>
          <p:nvGrpSpPr>
            <p:cNvPr id="28" name="Group 27"/>
            <p:cNvGrpSpPr/>
            <p:nvPr/>
          </p:nvGrpSpPr>
          <p:grpSpPr>
            <a:xfrm>
              <a:off x="1598654" y="1691898"/>
              <a:ext cx="1476079" cy="519558"/>
              <a:chOff x="870397" y="2333837"/>
              <a:chExt cx="1476079" cy="519558"/>
            </a:xfrm>
          </p:grpSpPr>
          <p:sp>
            <p:nvSpPr>
              <p:cNvPr id="30" name="Shape 328"/>
              <p:cNvSpPr/>
              <p:nvPr/>
            </p:nvSpPr>
            <p:spPr>
              <a:xfrm>
                <a:off x="1397754" y="2341254"/>
                <a:ext cx="948722"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DB</a:t>
                </a:r>
              </a:p>
            </p:txBody>
          </p:sp>
          <p:pic>
            <p:nvPicPr>
              <p:cNvPr id="31" name="pasted-image.pdf"/>
              <p:cNvPicPr/>
              <p:nvPr/>
            </p:nvPicPr>
            <p:blipFill>
              <a:blip r:embed="rId4">
                <a:extLst/>
              </a:blip>
              <a:stretch>
                <a:fillRect/>
              </a:stretch>
            </p:blipFill>
            <p:spPr>
              <a:xfrm>
                <a:off x="870397" y="2333837"/>
                <a:ext cx="415646" cy="519558"/>
              </a:xfrm>
              <a:prstGeom prst="rect">
                <a:avLst/>
              </a:prstGeom>
              <a:ln w="12700">
                <a:miter lim="400000"/>
              </a:ln>
            </p:spPr>
          </p:pic>
        </p:grpSp>
        <p:sp>
          <p:nvSpPr>
            <p:cNvPr id="29" name="Shape 304"/>
            <p:cNvSpPr/>
            <p:nvPr/>
          </p:nvSpPr>
          <p:spPr>
            <a:xfrm flipV="1">
              <a:off x="1763489" y="2251427"/>
              <a:ext cx="0" cy="38313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32" name="Group 31"/>
          <p:cNvGrpSpPr/>
          <p:nvPr/>
        </p:nvGrpSpPr>
        <p:grpSpPr>
          <a:xfrm>
            <a:off x="3129885" y="2909826"/>
            <a:ext cx="1220414" cy="625829"/>
            <a:chOff x="2788783" y="3287842"/>
            <a:chExt cx="1220414" cy="625829"/>
          </a:xfrm>
        </p:grpSpPr>
        <p:pic>
          <p:nvPicPr>
            <p:cNvPr id="33" name="pasted-image.pdf"/>
            <p:cNvPicPr/>
            <p:nvPr/>
          </p:nvPicPr>
          <p:blipFill>
            <a:blip r:embed="rId5">
              <a:extLst/>
            </a:blip>
            <a:stretch>
              <a:fillRect/>
            </a:stretch>
          </p:blipFill>
          <p:spPr>
            <a:xfrm>
              <a:off x="2788783" y="3287842"/>
              <a:ext cx="485615" cy="409738"/>
            </a:xfrm>
            <a:prstGeom prst="rect">
              <a:avLst/>
            </a:prstGeom>
            <a:ln w="12700">
              <a:miter lim="400000"/>
            </a:ln>
          </p:spPr>
        </p:pic>
        <p:pic>
          <p:nvPicPr>
            <p:cNvPr id="34" name="pasted-image.pdf"/>
            <p:cNvPicPr/>
            <p:nvPr/>
          </p:nvPicPr>
          <p:blipFill>
            <a:blip r:embed="rId5">
              <a:extLst/>
            </a:blip>
            <a:stretch>
              <a:fillRect/>
            </a:stretch>
          </p:blipFill>
          <p:spPr>
            <a:xfrm>
              <a:off x="3160187" y="3503934"/>
              <a:ext cx="485614" cy="409737"/>
            </a:xfrm>
            <a:prstGeom prst="rect">
              <a:avLst/>
            </a:prstGeom>
            <a:ln w="12700">
              <a:miter lim="400000"/>
            </a:ln>
          </p:spPr>
        </p:pic>
        <p:pic>
          <p:nvPicPr>
            <p:cNvPr id="35" name="pasted-image.pdf"/>
            <p:cNvPicPr/>
            <p:nvPr/>
          </p:nvPicPr>
          <p:blipFill>
            <a:blip r:embed="rId5">
              <a:extLst/>
            </a:blip>
            <a:stretch>
              <a:fillRect/>
            </a:stretch>
          </p:blipFill>
          <p:spPr>
            <a:xfrm>
              <a:off x="3523583" y="3299065"/>
              <a:ext cx="485614" cy="409737"/>
            </a:xfrm>
            <a:prstGeom prst="rect">
              <a:avLst/>
            </a:prstGeom>
            <a:ln w="12700">
              <a:miter lim="400000"/>
            </a:ln>
          </p:spPr>
        </p:pic>
      </p:grpSp>
      <p:grpSp>
        <p:nvGrpSpPr>
          <p:cNvPr id="36" name="Group 35"/>
          <p:cNvGrpSpPr/>
          <p:nvPr/>
        </p:nvGrpSpPr>
        <p:grpSpPr>
          <a:xfrm>
            <a:off x="3572192" y="1919516"/>
            <a:ext cx="1382956" cy="1020357"/>
            <a:chOff x="3517040" y="1666816"/>
            <a:chExt cx="1382956" cy="1020357"/>
          </a:xfrm>
        </p:grpSpPr>
        <p:grpSp>
          <p:nvGrpSpPr>
            <p:cNvPr id="37" name="Group 36"/>
            <p:cNvGrpSpPr/>
            <p:nvPr/>
          </p:nvGrpSpPr>
          <p:grpSpPr>
            <a:xfrm>
              <a:off x="3517040" y="1666816"/>
              <a:ext cx="1382956" cy="544640"/>
              <a:chOff x="2788783" y="2333837"/>
              <a:chExt cx="1382956" cy="544640"/>
            </a:xfrm>
          </p:grpSpPr>
          <p:pic>
            <p:nvPicPr>
              <p:cNvPr id="39" name="pasted-image.pdf"/>
              <p:cNvPicPr/>
              <p:nvPr/>
            </p:nvPicPr>
            <p:blipFill>
              <a:blip r:embed="rId6">
                <a:extLst/>
              </a:blip>
              <a:stretch>
                <a:fillRect/>
              </a:stretch>
            </p:blipFill>
            <p:spPr>
              <a:xfrm>
                <a:off x="2788783" y="2368619"/>
                <a:ext cx="407887" cy="509858"/>
              </a:xfrm>
              <a:prstGeom prst="rect">
                <a:avLst/>
              </a:prstGeom>
              <a:ln w="12700">
                <a:miter lim="400000"/>
              </a:ln>
            </p:spPr>
          </p:pic>
          <p:sp>
            <p:nvSpPr>
              <p:cNvPr id="40" name="Shape 329"/>
              <p:cNvSpPr/>
              <p:nvPr/>
            </p:nvSpPr>
            <p:spPr>
              <a:xfrm>
                <a:off x="3325234" y="2333837"/>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Store</a:t>
                </a:r>
              </a:p>
            </p:txBody>
          </p:sp>
        </p:grpSp>
        <p:sp>
          <p:nvSpPr>
            <p:cNvPr id="38" name="Shape 304"/>
            <p:cNvSpPr/>
            <p:nvPr/>
          </p:nvSpPr>
          <p:spPr>
            <a:xfrm flipV="1">
              <a:off x="3700377" y="2251427"/>
              <a:ext cx="0" cy="435746"/>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1" name="Group 40"/>
          <p:cNvGrpSpPr/>
          <p:nvPr/>
        </p:nvGrpSpPr>
        <p:grpSpPr>
          <a:xfrm>
            <a:off x="4943353" y="1954204"/>
            <a:ext cx="828939" cy="1111280"/>
            <a:chOff x="5339758" y="1610788"/>
            <a:chExt cx="828939" cy="1111280"/>
          </a:xfrm>
        </p:grpSpPr>
        <p:sp>
          <p:nvSpPr>
            <p:cNvPr id="42" name="Shape 295"/>
            <p:cNvSpPr/>
            <p:nvPr/>
          </p:nvSpPr>
          <p:spPr>
            <a:xfrm>
              <a:off x="5339758" y="1915370"/>
              <a:ext cx="828939" cy="475865"/>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r>
                <a:rPr lang="en-US" sz="1800" b="1" dirty="0" smtClean="0">
                  <a:solidFill>
                    <a:schemeClr val="bg1"/>
                  </a:solidFill>
                </a:rPr>
                <a:t>AQMP</a:t>
              </a:r>
              <a:endParaRPr sz="1800" b="1" dirty="0">
                <a:solidFill>
                  <a:schemeClr val="bg1"/>
                </a:solidFill>
              </a:endParaRPr>
            </a:p>
          </p:txBody>
        </p:sp>
        <p:sp>
          <p:nvSpPr>
            <p:cNvPr id="43" name="Shape 304"/>
            <p:cNvSpPr/>
            <p:nvPr/>
          </p:nvSpPr>
          <p:spPr>
            <a:xfrm flipV="1">
              <a:off x="5622309" y="1610788"/>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 name="Shape 304"/>
            <p:cNvSpPr/>
            <p:nvPr/>
          </p:nvSpPr>
          <p:spPr>
            <a:xfrm flipH="1" flipV="1">
              <a:off x="5622307" y="2410147"/>
              <a:ext cx="190298" cy="31192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5" name="Group 44"/>
          <p:cNvGrpSpPr/>
          <p:nvPr/>
        </p:nvGrpSpPr>
        <p:grpSpPr>
          <a:xfrm>
            <a:off x="6580966" y="2013997"/>
            <a:ext cx="1037789" cy="1093821"/>
            <a:chOff x="6963259" y="1628248"/>
            <a:chExt cx="1037789" cy="1093821"/>
          </a:xfrm>
        </p:grpSpPr>
        <p:grpSp>
          <p:nvGrpSpPr>
            <p:cNvPr id="46" name="Group 45"/>
            <p:cNvGrpSpPr/>
            <p:nvPr/>
          </p:nvGrpSpPr>
          <p:grpSpPr>
            <a:xfrm>
              <a:off x="6963259" y="1915370"/>
              <a:ext cx="1037789" cy="509858"/>
              <a:chOff x="6097371" y="2828076"/>
              <a:chExt cx="1037789" cy="509858"/>
            </a:xfrm>
          </p:grpSpPr>
          <p:sp>
            <p:nvSpPr>
              <p:cNvPr id="49" name="Shape 330"/>
              <p:cNvSpPr/>
              <p:nvPr/>
            </p:nvSpPr>
            <p:spPr>
              <a:xfrm>
                <a:off x="6548980" y="2907047"/>
                <a:ext cx="58618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lang="en-US" sz="1400" dirty="0" smtClean="0">
                    <a:solidFill>
                      <a:srgbClr val="00685D"/>
                    </a:solidFill>
                    <a:uFill>
                      <a:solidFill>
                        <a:srgbClr val="4D4D4D"/>
                      </a:solidFill>
                    </a:uFill>
                    <a:latin typeface="Avenir Next Medium"/>
                    <a:ea typeface="Avenir Next Medium"/>
                    <a:cs typeface="Avenir Next Medium"/>
                    <a:sym typeface="Avenir Next Medium"/>
                  </a:rPr>
                  <a:t>Shared </a:t>
                </a:r>
              </a:p>
              <a:p>
                <a:pPr lvl="0">
                  <a:defRPr>
                    <a:solidFill>
                      <a:srgbClr val="000000"/>
                    </a:solidFill>
                    <a:uFillTx/>
                  </a:defRPr>
                </a:pPr>
                <a:r>
                  <a:rPr lang="en-US" sz="1400" dirty="0" smtClean="0">
                    <a:solidFill>
                      <a:srgbClr val="00685D"/>
                    </a:solidFill>
                    <a:uFill>
                      <a:solidFill>
                        <a:srgbClr val="4D4D4D"/>
                      </a:solidFill>
                    </a:uFill>
                    <a:latin typeface="Avenir Next Medium"/>
                    <a:ea typeface="Avenir Next Medium"/>
                    <a:cs typeface="Avenir Next Medium"/>
                    <a:sym typeface="Avenir Next Medium"/>
                  </a:rPr>
                  <a:t>DB</a:t>
                </a:r>
                <a:endParaRPr sz="1400" dirty="0">
                  <a:solidFill>
                    <a:srgbClr val="00685D"/>
                  </a:solidFill>
                  <a:uFill>
                    <a:solidFill>
                      <a:srgbClr val="4D4D4D"/>
                    </a:solidFill>
                  </a:uFill>
                  <a:latin typeface="Avenir Next Medium"/>
                  <a:ea typeface="Avenir Next Medium"/>
                  <a:cs typeface="Avenir Next Medium"/>
                  <a:sym typeface="Avenir Next Medium"/>
                </a:endParaRPr>
              </a:p>
            </p:txBody>
          </p:sp>
          <p:pic>
            <p:nvPicPr>
              <p:cNvPr id="50" name="pasted-image.pdf"/>
              <p:cNvPicPr/>
              <p:nvPr/>
            </p:nvPicPr>
            <p:blipFill>
              <a:blip r:embed="rId7">
                <a:extLst/>
              </a:blip>
              <a:stretch>
                <a:fillRect/>
              </a:stretch>
            </p:blipFill>
            <p:spPr>
              <a:xfrm>
                <a:off x="6097371" y="2828076"/>
                <a:ext cx="407887" cy="509858"/>
              </a:xfrm>
              <a:prstGeom prst="rect">
                <a:avLst/>
              </a:prstGeom>
              <a:ln w="12700">
                <a:miter lim="400000"/>
              </a:ln>
            </p:spPr>
          </p:pic>
        </p:grpSp>
        <p:sp>
          <p:nvSpPr>
            <p:cNvPr id="47" name="Shape 304"/>
            <p:cNvSpPr/>
            <p:nvPr/>
          </p:nvSpPr>
          <p:spPr>
            <a:xfrm flipH="1" flipV="1">
              <a:off x="6963259" y="1628248"/>
              <a:ext cx="262874" cy="23827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8" name="Shape 304"/>
            <p:cNvSpPr/>
            <p:nvPr/>
          </p:nvSpPr>
          <p:spPr>
            <a:xfrm flipV="1">
              <a:off x="7007534" y="2451826"/>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sp>
        <p:nvSpPr>
          <p:cNvPr id="51" name="Shape 304"/>
          <p:cNvSpPr/>
          <p:nvPr/>
        </p:nvSpPr>
        <p:spPr>
          <a:xfrm>
            <a:off x="2078154" y="3145703"/>
            <a:ext cx="1159681" cy="0"/>
          </a:xfrm>
          <a:prstGeom prst="line">
            <a:avLst/>
          </a:prstGeom>
          <a:ln w="25400">
            <a:solidFill>
              <a:schemeClr val="accent4"/>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t>          REST</a:t>
            </a:r>
            <a:endParaRPr dirty="0"/>
          </a:p>
        </p:txBody>
      </p:sp>
      <p:grpSp>
        <p:nvGrpSpPr>
          <p:cNvPr id="57" name="Group 56"/>
          <p:cNvGrpSpPr/>
          <p:nvPr/>
        </p:nvGrpSpPr>
        <p:grpSpPr>
          <a:xfrm>
            <a:off x="1458972" y="1537996"/>
            <a:ext cx="5550632" cy="3011654"/>
            <a:chOff x="1548776" y="1204502"/>
            <a:chExt cx="5550632" cy="3011654"/>
          </a:xfrm>
        </p:grpSpPr>
        <p:sp>
          <p:nvSpPr>
            <p:cNvPr id="14" name="Rectangle 13"/>
            <p:cNvSpPr/>
            <p:nvPr/>
          </p:nvSpPr>
          <p:spPr>
            <a:xfrm>
              <a:off x="1676178" y="3816046"/>
              <a:ext cx="5423230" cy="400110"/>
            </a:xfrm>
            <a:prstGeom prst="rect">
              <a:avLst/>
            </a:prstGeom>
          </p:spPr>
          <p:txBody>
            <a:bodyPr wrap="none">
              <a:spAutoFit/>
            </a:bodyPr>
            <a:lstStyle/>
            <a:p>
              <a:r>
                <a:rPr lang="en-US" sz="2000" dirty="0" smtClean="0">
                  <a:solidFill>
                    <a:srgbClr val="00685D"/>
                  </a:solidFill>
                </a:rPr>
                <a:t>Two Pizzas Per </a:t>
              </a:r>
              <a:r>
                <a:rPr lang="en-US" sz="2000" dirty="0" err="1" smtClean="0">
                  <a:solidFill>
                    <a:srgbClr val="00685D"/>
                  </a:solidFill>
                </a:rPr>
                <a:t>Microservice</a:t>
              </a:r>
              <a:r>
                <a:rPr lang="en-US" sz="2000" dirty="0" smtClean="0">
                  <a:solidFill>
                    <a:srgbClr val="00685D"/>
                  </a:solidFill>
                </a:rPr>
                <a:t> = Manageable!</a:t>
              </a:r>
              <a:endParaRPr lang="en-US" sz="2000" dirty="0">
                <a:solidFill>
                  <a:srgbClr val="00685D"/>
                </a:solidFill>
              </a:endParaRPr>
            </a:p>
          </p:txBody>
        </p:sp>
        <p:grpSp>
          <p:nvGrpSpPr>
            <p:cNvPr id="56" name="Group 55"/>
            <p:cNvGrpSpPr/>
            <p:nvPr/>
          </p:nvGrpSpPr>
          <p:grpSpPr>
            <a:xfrm>
              <a:off x="1548776" y="1204502"/>
              <a:ext cx="5133836" cy="2235253"/>
              <a:chOff x="1548776" y="1204502"/>
              <a:chExt cx="5133836" cy="2235253"/>
            </a:xfrm>
          </p:grpSpPr>
          <p:grpSp>
            <p:nvGrpSpPr>
              <p:cNvPr id="15" name="Group 14"/>
              <p:cNvGrpSpPr/>
              <p:nvPr/>
            </p:nvGrpSpPr>
            <p:grpSpPr>
              <a:xfrm>
                <a:off x="5631040" y="2817516"/>
                <a:ext cx="1051572" cy="613238"/>
                <a:chOff x="5899153" y="2628021"/>
                <a:chExt cx="1051572" cy="613238"/>
              </a:xfrm>
            </p:grpSpPr>
            <p:pic>
              <p:nvPicPr>
                <p:cNvPr id="16" name="Picture 15"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9153" y="2628021"/>
                  <a:ext cx="595782" cy="595782"/>
                </a:xfrm>
                <a:prstGeom prst="rect">
                  <a:avLst/>
                </a:prstGeom>
              </p:spPr>
            </p:pic>
            <p:pic>
              <p:nvPicPr>
                <p:cNvPr id="17" name="Picture 16"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54943" y="2645477"/>
                  <a:ext cx="595782" cy="595782"/>
                </a:xfrm>
                <a:prstGeom prst="rect">
                  <a:avLst/>
                </a:prstGeom>
              </p:spPr>
            </p:pic>
          </p:grpSp>
          <p:grpSp>
            <p:nvGrpSpPr>
              <p:cNvPr id="18" name="Group 17"/>
              <p:cNvGrpSpPr/>
              <p:nvPr/>
            </p:nvGrpSpPr>
            <p:grpSpPr>
              <a:xfrm>
                <a:off x="5625541" y="1204502"/>
                <a:ext cx="1051572" cy="613238"/>
                <a:chOff x="5893654" y="1015007"/>
                <a:chExt cx="1051572" cy="613238"/>
              </a:xfrm>
            </p:grpSpPr>
            <p:pic>
              <p:nvPicPr>
                <p:cNvPr id="19" name="Picture 18"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3654" y="1015007"/>
                  <a:ext cx="595782" cy="595782"/>
                </a:xfrm>
                <a:prstGeom prst="rect">
                  <a:avLst/>
                </a:prstGeom>
              </p:spPr>
            </p:pic>
            <p:pic>
              <p:nvPicPr>
                <p:cNvPr id="20" name="Picture 19"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9444" y="1032463"/>
                  <a:ext cx="595782" cy="595782"/>
                </a:xfrm>
                <a:prstGeom prst="rect">
                  <a:avLst/>
                </a:prstGeom>
              </p:spPr>
            </p:pic>
          </p:grpSp>
          <p:grpSp>
            <p:nvGrpSpPr>
              <p:cNvPr id="24" name="Group 23"/>
              <p:cNvGrpSpPr/>
              <p:nvPr/>
            </p:nvGrpSpPr>
            <p:grpSpPr>
              <a:xfrm>
                <a:off x="1548776" y="2785952"/>
                <a:ext cx="976562" cy="630678"/>
                <a:chOff x="1365332" y="2687173"/>
                <a:chExt cx="976562" cy="630678"/>
              </a:xfrm>
            </p:grpSpPr>
            <p:pic>
              <p:nvPicPr>
                <p:cNvPr id="25" name="Picture 24"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65332" y="2687173"/>
                  <a:ext cx="595782" cy="595782"/>
                </a:xfrm>
                <a:prstGeom prst="rect">
                  <a:avLst/>
                </a:prstGeom>
              </p:spPr>
            </p:pic>
            <p:pic>
              <p:nvPicPr>
                <p:cNvPr id="26" name="Picture 25"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6112" y="2722069"/>
                  <a:ext cx="595782" cy="595782"/>
                </a:xfrm>
                <a:prstGeom prst="rect">
                  <a:avLst/>
                </a:prstGeom>
              </p:spPr>
            </p:pic>
          </p:grpSp>
          <p:grpSp>
            <p:nvGrpSpPr>
              <p:cNvPr id="52" name="Group 51"/>
              <p:cNvGrpSpPr/>
              <p:nvPr/>
            </p:nvGrpSpPr>
            <p:grpSpPr>
              <a:xfrm>
                <a:off x="3397195" y="2820848"/>
                <a:ext cx="968156" cy="618907"/>
                <a:chOff x="3213751" y="2722069"/>
                <a:chExt cx="968156" cy="618907"/>
              </a:xfrm>
            </p:grpSpPr>
            <p:pic>
              <p:nvPicPr>
                <p:cNvPr id="53" name="Picture 52"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3751" y="2745194"/>
                  <a:ext cx="595782" cy="595782"/>
                </a:xfrm>
                <a:prstGeom prst="rect">
                  <a:avLst/>
                </a:prstGeom>
              </p:spPr>
            </p:pic>
            <p:pic>
              <p:nvPicPr>
                <p:cNvPr id="54" name="Picture 53"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6125" y="2722069"/>
                  <a:ext cx="595782" cy="595782"/>
                </a:xfrm>
                <a:prstGeom prst="rect">
                  <a:avLst/>
                </a:prstGeom>
              </p:spPr>
            </p:pic>
          </p:grpSp>
        </p:grpSp>
      </p:grpSp>
      <p:sp>
        <p:nvSpPr>
          <p:cNvPr id="55" name="Title 1"/>
          <p:cNvSpPr>
            <a:spLocks noGrp="1"/>
          </p:cNvSpPr>
          <p:nvPr>
            <p:ph type="title"/>
          </p:nvPr>
        </p:nvSpPr>
        <p:spPr/>
        <p:txBody>
          <a:bodyPr/>
          <a:lstStyle/>
          <a:p>
            <a:r>
              <a:rPr lang="en-US" dirty="0" smtClean="0">
                <a:solidFill>
                  <a:srgbClr val="1C7B70"/>
                </a:solidFill>
              </a:rPr>
              <a:t>Agile, Disruptive Companies Use Non-traditional, Modular Approaches to Software Systems</a:t>
            </a:r>
            <a:endParaRPr lang="en-US" dirty="0">
              <a:solidFill>
                <a:srgbClr val="1C7B70"/>
              </a:solidFill>
            </a:endParaRPr>
          </a:p>
        </p:txBody>
      </p:sp>
      <p:sp>
        <p:nvSpPr>
          <p:cNvPr id="58" name="TextBox 57"/>
          <p:cNvSpPr txBox="1"/>
          <p:nvPr/>
        </p:nvSpPr>
        <p:spPr>
          <a:xfrm>
            <a:off x="1347115" y="3604299"/>
            <a:ext cx="1082611" cy="307777"/>
          </a:xfrm>
          <a:prstGeom prst="rect">
            <a:avLst/>
          </a:prstGeom>
          <a:noFill/>
        </p:spPr>
        <p:txBody>
          <a:bodyPr wrap="none" rtlCol="0">
            <a:spAutoFit/>
          </a:bodyPr>
          <a:lstStyle/>
          <a:p>
            <a:pPr algn="ctr"/>
            <a:r>
              <a:rPr lang="en-US" sz="1400" dirty="0" smtClean="0">
                <a:solidFill>
                  <a:schemeClr val="bg2"/>
                </a:solidFill>
              </a:rPr>
              <a:t>DB Service</a:t>
            </a:r>
          </a:p>
        </p:txBody>
      </p:sp>
      <p:sp>
        <p:nvSpPr>
          <p:cNvPr id="59" name="TextBox 58"/>
          <p:cNvSpPr txBox="1"/>
          <p:nvPr/>
        </p:nvSpPr>
        <p:spPr>
          <a:xfrm>
            <a:off x="3116609" y="3577126"/>
            <a:ext cx="1491915" cy="307777"/>
          </a:xfrm>
          <a:prstGeom prst="rect">
            <a:avLst/>
          </a:prstGeom>
          <a:noFill/>
        </p:spPr>
        <p:txBody>
          <a:bodyPr wrap="none" rtlCol="0">
            <a:spAutoFit/>
          </a:bodyPr>
          <a:lstStyle/>
          <a:p>
            <a:pPr algn="ctr"/>
            <a:r>
              <a:rPr lang="en-US" sz="1400" dirty="0" smtClean="0">
                <a:solidFill>
                  <a:schemeClr val="bg2"/>
                </a:solidFill>
              </a:rPr>
              <a:t>Caching Service</a:t>
            </a:r>
          </a:p>
        </p:txBody>
      </p:sp>
      <p:sp>
        <p:nvSpPr>
          <p:cNvPr id="60" name="TextBox 59"/>
          <p:cNvSpPr txBox="1"/>
          <p:nvPr/>
        </p:nvSpPr>
        <p:spPr>
          <a:xfrm>
            <a:off x="5319555" y="3614086"/>
            <a:ext cx="1701432" cy="307777"/>
          </a:xfrm>
          <a:prstGeom prst="rect">
            <a:avLst/>
          </a:prstGeom>
          <a:noFill/>
        </p:spPr>
        <p:txBody>
          <a:bodyPr wrap="none" rtlCol="0">
            <a:spAutoFit/>
          </a:bodyPr>
          <a:lstStyle/>
          <a:p>
            <a:pPr algn="ctr"/>
            <a:r>
              <a:rPr lang="en-US" sz="1400" dirty="0" smtClean="0">
                <a:solidFill>
                  <a:schemeClr val="bg2"/>
                </a:solidFill>
              </a:rPr>
              <a:t>Messaging Service</a:t>
            </a:r>
          </a:p>
        </p:txBody>
      </p:sp>
      <p:sp>
        <p:nvSpPr>
          <p:cNvPr id="61" name="Rounded Rectangle 60"/>
          <p:cNvSpPr/>
          <p:nvPr/>
        </p:nvSpPr>
        <p:spPr>
          <a:xfrm>
            <a:off x="692776" y="1257015"/>
            <a:ext cx="7594876" cy="284752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744093" y="1308322"/>
            <a:ext cx="2488861" cy="307777"/>
          </a:xfrm>
          <a:prstGeom prst="rect">
            <a:avLst/>
          </a:prstGeom>
          <a:noFill/>
        </p:spPr>
        <p:txBody>
          <a:bodyPr wrap="square" rtlCol="0">
            <a:spAutoFit/>
          </a:bodyPr>
          <a:lstStyle/>
          <a:p>
            <a:r>
              <a:rPr lang="en-US" sz="1400" dirty="0" err="1" smtClean="0">
                <a:solidFill>
                  <a:schemeClr val="bg2"/>
                </a:solidFill>
              </a:rPr>
              <a:t>Microservice</a:t>
            </a:r>
            <a:r>
              <a:rPr lang="en-US" sz="1400" dirty="0" smtClean="0">
                <a:solidFill>
                  <a:schemeClr val="bg2"/>
                </a:solidFill>
              </a:rPr>
              <a:t> Architecture</a:t>
            </a:r>
          </a:p>
        </p:txBody>
      </p:sp>
      <p:sp>
        <p:nvSpPr>
          <p:cNvPr id="64" name="Shape 304"/>
          <p:cNvSpPr/>
          <p:nvPr/>
        </p:nvSpPr>
        <p:spPr>
          <a:xfrm>
            <a:off x="4281604" y="3158403"/>
            <a:ext cx="1159681" cy="0"/>
          </a:xfrm>
          <a:prstGeom prst="line">
            <a:avLst/>
          </a:prstGeom>
          <a:ln w="25400">
            <a:solidFill>
              <a:schemeClr val="accent4"/>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t>          REST</a:t>
            </a:r>
            <a:endParaRPr dirty="0"/>
          </a:p>
        </p:txBody>
      </p:sp>
    </p:spTree>
    <p:extLst>
      <p:ext uri="{BB962C8B-B14F-4D97-AF65-F5344CB8AC3E}">
        <p14:creationId xmlns:p14="http://schemas.microsoft.com/office/powerpoint/2010/main" val="1701108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p:tgtEl>
                                          <p:spTgt spid="36"/>
                                        </p:tgtEl>
                                        <p:attrNameLst>
                                          <p:attrName>ppt_y</p:attrName>
                                        </p:attrNameLst>
                                      </p:cBhvr>
                                      <p:tavLst>
                                        <p:tav tm="0">
                                          <p:val>
                                            <p:strVal val="#ppt_y+#ppt_h*1.125000"/>
                                          </p:val>
                                        </p:tav>
                                        <p:tav tm="100000">
                                          <p:val>
                                            <p:strVal val="#ppt_y"/>
                                          </p:val>
                                        </p:tav>
                                      </p:tavLst>
                                    </p:anim>
                                    <p:animEffect transition="in" filter="wipe(up)">
                                      <p:cBhvr>
                                        <p:cTn id="13" dur="500"/>
                                        <p:tgtEl>
                                          <p:spTgt spid="36"/>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ppt_x</p:attrName>
                                        </p:attrNameLst>
                                      </p:cBhvr>
                                      <p:tavLst>
                                        <p:tav tm="0">
                                          <p:val>
                                            <p:strVal val="#ppt_x-#ppt_w*1.125000"/>
                                          </p:val>
                                        </p:tav>
                                        <p:tav tm="100000">
                                          <p:val>
                                            <p:strVal val="#ppt_x"/>
                                          </p:val>
                                        </p:tav>
                                      </p:tavLst>
                                    </p:anim>
                                    <p:animEffect transition="in" filter="wipe(right)">
                                      <p:cBhvr>
                                        <p:cTn id="23" dur="500"/>
                                        <p:tgtEl>
                                          <p:spTgt spid="41"/>
                                        </p:tgtEl>
                                      </p:cBhvr>
                                    </p:animEffect>
                                  </p:childTnLst>
                                </p:cTn>
                              </p:par>
                              <p:par>
                                <p:cTn id="24" presetID="12" presetClass="entr" presetSubtype="2"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p:tgtEl>
                                          <p:spTgt spid="45"/>
                                        </p:tgtEl>
                                        <p:attrNameLst>
                                          <p:attrName>ppt_x</p:attrName>
                                        </p:attrNameLst>
                                      </p:cBhvr>
                                      <p:tavLst>
                                        <p:tav tm="0">
                                          <p:val>
                                            <p:strVal val="#ppt_x+#ppt_w*1.125000"/>
                                          </p:val>
                                        </p:tav>
                                        <p:tav tm="100000">
                                          <p:val>
                                            <p:strVal val="#ppt_x"/>
                                          </p:val>
                                        </p:tav>
                                      </p:tavLst>
                                    </p:anim>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p:tgtEl>
                                          <p:spTgt spid="51"/>
                                        </p:tgtEl>
                                        <p:attrNameLst>
                                          <p:attrName>ppt_x</p:attrName>
                                        </p:attrNameLst>
                                      </p:cBhvr>
                                      <p:tavLst>
                                        <p:tav tm="0">
                                          <p:val>
                                            <p:strVal val="#ppt_x+#ppt_w*1.125000"/>
                                          </p:val>
                                        </p:tav>
                                        <p:tav tm="100000">
                                          <p:val>
                                            <p:strVal val="#ppt_x"/>
                                          </p:val>
                                        </p:tav>
                                      </p:tavLst>
                                    </p:anim>
                                    <p:animEffect transition="in" filter="wipe(left)">
                                      <p:cBhvr>
                                        <p:cTn id="33" dur="500"/>
                                        <p:tgtEl>
                                          <p:spTgt spid="51"/>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p:tgtEl>
                                          <p:spTgt spid="64"/>
                                        </p:tgtEl>
                                        <p:attrNameLst>
                                          <p:attrName>ppt_x</p:attrName>
                                        </p:attrNameLst>
                                      </p:cBhvr>
                                      <p:tavLst>
                                        <p:tav tm="0">
                                          <p:val>
                                            <p:strVal val="#ppt_x-#ppt_w*1.125000"/>
                                          </p:val>
                                        </p:tav>
                                        <p:tav tm="100000">
                                          <p:val>
                                            <p:strVal val="#ppt_x"/>
                                          </p:val>
                                        </p:tav>
                                      </p:tavLst>
                                    </p:anim>
                                    <p:animEffect transition="in" filter="wipe(right)">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
        <p:nvSpPr>
          <p:cNvPr id="10" name="Shape 251"/>
          <p:cNvSpPr/>
          <p:nvPr/>
        </p:nvSpPr>
        <p:spPr>
          <a:xfrm>
            <a:off x="0" y="-101600"/>
            <a:ext cx="9144000" cy="5245100"/>
          </a:xfrm>
          <a:prstGeom prst="rect">
            <a:avLst/>
          </a:prstGeom>
          <a:solidFill>
            <a:srgbClr val="182730">
              <a:alpha val="77000"/>
            </a:srgbClr>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sp>
        <p:nvSpPr>
          <p:cNvPr id="301" name="Shape 3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Arial"/>
              <a:buNone/>
            </a:pPr>
            <a:r>
              <a:rPr lang="en-US" sz="3200" b="1" i="0" u="none" strike="noStrike" cap="none" baseline="0" dirty="0" smtClean="0">
                <a:solidFill>
                  <a:schemeClr val="bg1"/>
                </a:solidFill>
                <a:latin typeface="Arial"/>
                <a:ea typeface="Arial"/>
                <a:cs typeface="Arial"/>
                <a:sym typeface="Arial"/>
              </a:rPr>
              <a:t>What is Cloud Native?</a:t>
            </a:r>
            <a:endParaRPr lang="en-US" sz="3200" b="1" i="0" u="none" strike="noStrike" cap="none" baseline="0" dirty="0">
              <a:solidFill>
                <a:schemeClr val="bg1"/>
              </a:solidFill>
              <a:latin typeface="Arial"/>
              <a:ea typeface="Arial"/>
              <a:cs typeface="Arial"/>
              <a:sym typeface="Arial"/>
            </a:endParaRPr>
          </a:p>
        </p:txBody>
      </p:sp>
      <p:sp>
        <p:nvSpPr>
          <p:cNvPr id="2" name="TextBox 1"/>
          <p:cNvSpPr txBox="1"/>
          <p:nvPr/>
        </p:nvSpPr>
        <p:spPr>
          <a:xfrm>
            <a:off x="544971" y="1449414"/>
            <a:ext cx="5510403" cy="2585323"/>
          </a:xfrm>
          <a:prstGeom prst="rect">
            <a:avLst/>
          </a:prstGeom>
          <a:noFill/>
        </p:spPr>
        <p:txBody>
          <a:bodyPr wrap="square" rtlCol="0">
            <a:spAutoFit/>
          </a:bodyPr>
          <a:lstStyle/>
          <a:p>
            <a:r>
              <a:rPr lang="en-US" dirty="0" smtClean="0">
                <a:solidFill>
                  <a:schemeClr val="bg1"/>
                </a:solidFill>
                <a:latin typeface="Verdana"/>
                <a:ea typeface="Verdana"/>
                <a:cs typeface="Verdana"/>
                <a:sym typeface="Verdana"/>
              </a:rPr>
              <a:t>A </a:t>
            </a:r>
            <a:r>
              <a:rPr lang="en-US" dirty="0">
                <a:solidFill>
                  <a:schemeClr val="bg1"/>
                </a:solidFill>
                <a:latin typeface="Verdana"/>
                <a:ea typeface="Verdana"/>
                <a:cs typeface="Verdana"/>
                <a:sym typeface="Verdana"/>
              </a:rPr>
              <a:t>term that recognizes that getting software to work in the cloud requires a broad set of components that work together. </a:t>
            </a:r>
          </a:p>
          <a:p>
            <a:endParaRPr lang="en-US" dirty="0">
              <a:solidFill>
                <a:schemeClr val="bg1"/>
              </a:solidFill>
              <a:latin typeface="Verdana"/>
              <a:ea typeface="Verdana"/>
              <a:cs typeface="Verdana"/>
              <a:sym typeface="Verdana"/>
            </a:endParaRPr>
          </a:p>
          <a:p>
            <a:endParaRPr lang="en-US" dirty="0" smtClean="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a:t>
            </a:r>
            <a:r>
              <a:rPr lang="en-US" dirty="0">
                <a:solidFill>
                  <a:schemeClr val="bg1"/>
                </a:solidFill>
                <a:latin typeface="Verdana"/>
                <a:ea typeface="Verdana"/>
                <a:cs typeface="Verdana"/>
                <a:sym typeface="Verdana"/>
              </a:rPr>
              <a:t>also requires an architecture that departs from traditional enterprise application design, such as ‘</a:t>
            </a:r>
            <a:r>
              <a:rPr lang="en-US" dirty="0" err="1" smtClean="0">
                <a:solidFill>
                  <a:schemeClr val="bg1"/>
                </a:solidFill>
                <a:latin typeface="Verdana"/>
                <a:ea typeface="Verdana"/>
                <a:cs typeface="Verdana"/>
                <a:sym typeface="Verdana"/>
              </a:rPr>
              <a:t>Microservices</a:t>
            </a:r>
            <a:r>
              <a:rPr lang="en-US" dirty="0">
                <a:solidFill>
                  <a:schemeClr val="bg1"/>
                </a:solidFill>
                <a:latin typeface="Verdana"/>
                <a:ea typeface="Verdana"/>
                <a:cs typeface="Verdana"/>
                <a:sym typeface="Verdana"/>
              </a:rPr>
              <a:t>’.</a:t>
            </a:r>
          </a:p>
          <a:p>
            <a:pPr algn="ctr"/>
            <a:endParaRPr lang="en-US" dirty="0" err="1" smtClean="0">
              <a:solidFill>
                <a:schemeClr val="bg1"/>
              </a:solidFill>
            </a:endParaRPr>
          </a:p>
        </p:txBody>
      </p:sp>
      <p:pic>
        <p:nvPicPr>
          <p:cNvPr id="12" name="Picture 11"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1230" y="4840729"/>
            <a:ext cx="731520" cy="171298"/>
          </a:xfrm>
          <a:prstGeom prst="rect">
            <a:avLst/>
          </a:prstGeom>
        </p:spPr>
      </p:pic>
    </p:spTree>
    <p:extLst>
      <p:ext uri="{BB962C8B-B14F-4D97-AF65-F5344CB8AC3E}">
        <p14:creationId xmlns:p14="http://schemas.microsoft.com/office/powerpoint/2010/main" val="315389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16x9_external_040113 (3)">
  <a:themeElements>
    <a:clrScheme name="Pivotal 2">
      <a:dk1>
        <a:srgbClr val="00685D"/>
      </a:dk1>
      <a:lt1>
        <a:srgbClr val="FFFFFF"/>
      </a:lt1>
      <a:dk2>
        <a:srgbClr val="000000"/>
      </a:dk2>
      <a:lt2>
        <a:srgbClr val="4D4D4D"/>
      </a:lt2>
      <a:accent1>
        <a:srgbClr val="AEBF2F"/>
      </a:accent1>
      <a:accent2>
        <a:srgbClr val="3EA7BC"/>
      </a:accent2>
      <a:accent3>
        <a:srgbClr val="F16F3B"/>
      </a:accent3>
      <a:accent4>
        <a:srgbClr val="007CA2"/>
      </a:accent4>
      <a:accent5>
        <a:srgbClr val="000000"/>
      </a:accent5>
      <a:accent6>
        <a:srgbClr val="FFFFFF"/>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2.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Pivotal_interim_16x9_external_040113 (3)</Template>
  <TotalTime>30795</TotalTime>
  <Words>2332</Words>
  <Application>Microsoft Macintosh PowerPoint</Application>
  <PresentationFormat>On-screen Show (16:9)</PresentationFormat>
  <Paragraphs>382</Paragraphs>
  <Slides>25</Slides>
  <Notes>22</Notes>
  <HiddenSlides>2</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Pivotal_interim_16x9_external_040113 (3)</vt:lpstr>
      <vt:lpstr>PowerPoint Presentation</vt:lpstr>
      <vt:lpstr>Agenda</vt:lpstr>
      <vt:lpstr>PowerPoint Presentation</vt:lpstr>
      <vt:lpstr>Monolithic Applications Drive Complex,  Manual Deploys &amp; Waterfall Release Cycles</vt:lpstr>
      <vt:lpstr>Productivity: Software developers spend  too much time on administration</vt:lpstr>
      <vt:lpstr>Applications Must Now be Architected as Scalable, Resilient, and Easy to Manage Systems</vt:lpstr>
      <vt:lpstr>One-Size-Fits-All Methodologies have become an Anti-pattern to the Business</vt:lpstr>
      <vt:lpstr>Agile, Disruptive Companies Use Non-traditional, Modular Approaches to Software Systems</vt:lpstr>
      <vt:lpstr>What is Cloud Native?</vt:lpstr>
      <vt:lpstr>The Power of a Cloud Native Platform</vt:lpstr>
      <vt:lpstr>PowerPoint Presentation</vt:lpstr>
      <vt:lpstr>The Role of Cloud Native Platforms in Microservices</vt:lpstr>
      <vt:lpstr>Pivotal Cloud Foundry Worldwide cross industry adoption</vt:lpstr>
      <vt:lpstr>Cloud Foundry Foundation: An Open Industry Standard</vt:lpstr>
      <vt:lpstr>Pivotal Cloud Foundry at a Glance</vt:lpstr>
      <vt:lpstr>App Modernization &amp; Developer Enablement</vt:lpstr>
      <vt:lpstr>Spring Cloud Services</vt:lpstr>
      <vt:lpstr>Extensive Services Ecosystem</vt:lpstr>
      <vt:lpstr>Enabling Continuous Integration &amp; Delivery</vt:lpstr>
      <vt:lpstr>Automating Deployments</vt:lpstr>
      <vt:lpstr>Automating Deployments</vt:lpstr>
      <vt:lpstr>Full Stack Ticket Elimination</vt:lpstr>
      <vt:lpstr>Full Stack Ticket Elimination</vt:lpstr>
      <vt:lpstr>Multi-cloud Portability</vt:lpstr>
      <vt:lpstr>Capabilities of Pivotal Cloud Foundry</vt:lpstr>
    </vt:vector>
  </TitlesOfParts>
  <Company>EMC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EMC</dc:creator>
  <cp:lastModifiedBy>Ben Bertka</cp:lastModifiedBy>
  <cp:revision>1037</cp:revision>
  <dcterms:created xsi:type="dcterms:W3CDTF">2013-04-01T23:03:32Z</dcterms:created>
  <dcterms:modified xsi:type="dcterms:W3CDTF">2016-02-02T21:36:42Z</dcterms:modified>
</cp:coreProperties>
</file>